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05_63C248B3.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64" r:id="rId2"/>
    <p:sldId id="257" r:id="rId3"/>
    <p:sldId id="259" r:id="rId4"/>
    <p:sldId id="258" r:id="rId5"/>
    <p:sldId id="260" r:id="rId6"/>
    <p:sldId id="261" r:id="rId7"/>
    <p:sldId id="342" r:id="rId8"/>
    <p:sldId id="283" r:id="rId9"/>
    <p:sldId id="333" r:id="rId10"/>
    <p:sldId id="269" r:id="rId11"/>
    <p:sldId id="291" r:id="rId12"/>
    <p:sldId id="338" r:id="rId13"/>
    <p:sldId id="339" r:id="rId14"/>
    <p:sldId id="267" r:id="rId15"/>
    <p:sldId id="270" r:id="rId16"/>
    <p:sldId id="335" r:id="rId17"/>
    <p:sldId id="273" r:id="rId18"/>
    <p:sldId id="341" r:id="rId19"/>
    <p:sldId id="34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BE0C2A-806D-A4C4-C37E-CB2165AE5B40}" name="Dan C Toland" initials="DCT" userId="S::d.toland@ieee.org::876efcea-5a63-4fb4-92f3-452762e9370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953"/>
    <p:restoredTop sz="95859"/>
  </p:normalViewPr>
  <p:slideViewPr>
    <p:cSldViewPr snapToGrid="0" snapToObjects="1">
      <p:cViewPr varScale="1">
        <p:scale>
          <a:sx n="82" d="100"/>
          <a:sy n="82" d="100"/>
        </p:scale>
        <p:origin x="1061" y="72"/>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91" d="100"/>
          <a:sy n="91" d="100"/>
        </p:scale>
        <p:origin x="3336"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6.5358705161854769E-2"/>
          <c:y val="3.2407407407407406E-2"/>
          <c:w val="0.89019685039370078"/>
          <c:h val="0.8416746864975212"/>
        </c:manualLayout>
      </c:layout>
      <c:barChart>
        <c:barDir val="col"/>
        <c:grouping val="clustered"/>
        <c:varyColors val="0"/>
        <c:ser>
          <c:idx val="0"/>
          <c:order val="0"/>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Sheet1!$A$1:$A$13</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Sheet1!$B$1:$B$13</c:f>
              <c:numCache>
                <c:formatCode>General</c:formatCode>
                <c:ptCount val="13"/>
                <c:pt idx="0">
                  <c:v>93</c:v>
                </c:pt>
                <c:pt idx="1">
                  <c:v>228</c:v>
                </c:pt>
                <c:pt idx="2">
                  <c:v>228</c:v>
                </c:pt>
                <c:pt idx="3">
                  <c:v>184</c:v>
                </c:pt>
                <c:pt idx="4">
                  <c:v>209</c:v>
                </c:pt>
                <c:pt idx="5">
                  <c:v>230</c:v>
                </c:pt>
                <c:pt idx="6">
                  <c:v>210</c:v>
                </c:pt>
                <c:pt idx="7">
                  <c:v>174</c:v>
                </c:pt>
                <c:pt idx="8">
                  <c:v>135</c:v>
                </c:pt>
                <c:pt idx="9">
                  <c:v>118</c:v>
                </c:pt>
                <c:pt idx="10">
                  <c:v>72</c:v>
                </c:pt>
                <c:pt idx="11">
                  <c:v>75</c:v>
                </c:pt>
                <c:pt idx="12">
                  <c:v>82</c:v>
                </c:pt>
              </c:numCache>
            </c:numRef>
          </c:val>
          <c:extLst>
            <c:ext xmlns:c16="http://schemas.microsoft.com/office/drawing/2014/chart" uri="{C3380CC4-5D6E-409C-BE32-E72D297353CC}">
              <c16:uniqueId val="{00000000-D162-459A-9B4E-5BBF4D4CB7E4}"/>
            </c:ext>
          </c:extLst>
        </c:ser>
        <c:ser>
          <c:idx val="1"/>
          <c:order val="1"/>
          <c:spPr>
            <a:solidFill>
              <a:srgbClr val="92D050"/>
            </a:solidFill>
            <a:ln>
              <a:noFill/>
            </a:ln>
            <a:effectLst/>
          </c:spPr>
          <c:invertIfNegative val="0"/>
          <c:dLbls>
            <c:dLbl>
              <c:idx val="0"/>
              <c:layout>
                <c:manualLayout>
                  <c:x val="5.5555555555555558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162-459A-9B4E-5BBF4D4CB7E4}"/>
                </c:ext>
              </c:extLst>
            </c:dLbl>
            <c:dLbl>
              <c:idx val="1"/>
              <c:layout>
                <c:manualLayout>
                  <c:x val="8.3333333333333332E-3"/>
                  <c:y val="-1.6975112544026657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162-459A-9B4E-5BBF4D4CB7E4}"/>
                </c:ext>
              </c:extLst>
            </c:dLbl>
            <c:dLbl>
              <c:idx val="2"/>
              <c:layout>
                <c:manualLayout>
                  <c:x val="1.3858049599755709E-2"/>
                  <c:y val="9.283394402210310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162-459A-9B4E-5BBF4D4CB7E4}"/>
                </c:ext>
              </c:extLst>
            </c:dLbl>
            <c:dLbl>
              <c:idx val="3"/>
              <c:layout>
                <c:manualLayout>
                  <c:x val="1.1103452788622977E-2"/>
                  <c:y val="4.605545204967211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162-459A-9B4E-5BBF4D4CB7E4}"/>
                </c:ext>
              </c:extLst>
            </c:dLbl>
            <c:dLbl>
              <c:idx val="4"/>
              <c:layout>
                <c:manualLayout>
                  <c:x val="1.3888888888888888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162-459A-9B4E-5BBF4D4CB7E4}"/>
                </c:ext>
              </c:extLst>
            </c:dLbl>
            <c:dLbl>
              <c:idx val="5"/>
              <c:layout>
                <c:manualLayout>
                  <c:x val="1.1111086875913313E-2"/>
                  <c:y val="1.392107471485552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162-459A-9B4E-5BBF4D4CB7E4}"/>
                </c:ext>
              </c:extLst>
            </c:dLbl>
            <c:dLbl>
              <c:idx val="6"/>
              <c:layout>
                <c:manualLayout>
                  <c:x val="1.1111111111111112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162-459A-9B4E-5BBF4D4CB7E4}"/>
                </c:ext>
              </c:extLst>
            </c:dLbl>
            <c:dLbl>
              <c:idx val="7"/>
              <c:layout>
                <c:manualLayout>
                  <c:x val="1.1111111111111009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162-459A-9B4E-5BBF4D4CB7E4}"/>
                </c:ext>
              </c:extLst>
            </c:dLbl>
            <c:dLbl>
              <c:idx val="8"/>
              <c:layout>
                <c:manualLayout>
                  <c:x val="8.333333333333333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162-459A-9B4E-5BBF4D4CB7E4}"/>
                </c:ext>
              </c:extLst>
            </c:dLbl>
            <c:dLbl>
              <c:idx val="9"/>
              <c:layout>
                <c:manualLayout>
                  <c:x val="8.3333333333333332E-3"/>
                  <c:y val="-8.4875562720133283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162-459A-9B4E-5BBF4D4CB7E4}"/>
                </c:ext>
              </c:extLst>
            </c:dLbl>
            <c:dLbl>
              <c:idx val="10"/>
              <c:layout>
                <c:manualLayout>
                  <c:x val="1.1111111111111009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162-459A-9B4E-5BBF4D4CB7E4}"/>
                </c:ext>
              </c:extLst>
            </c:dLbl>
            <c:dLbl>
              <c:idx val="11"/>
              <c:layout>
                <c:manualLayout>
                  <c:x val="1.1111111111111009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162-459A-9B4E-5BBF4D4CB7E4}"/>
                </c:ext>
              </c:extLst>
            </c:dLbl>
            <c:dLbl>
              <c:idx val="12"/>
              <c:layout>
                <c:manualLayout>
                  <c:x val="1.1111111111111112E-2"/>
                  <c:y val="-8.4875562720133283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162-459A-9B4E-5BBF4D4CB7E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Sheet1!$A$1:$A$13</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Sheet1!$C$1:$C$13</c:f>
              <c:numCache>
                <c:formatCode>General</c:formatCode>
                <c:ptCount val="13"/>
                <c:pt idx="0">
                  <c:v>20</c:v>
                </c:pt>
                <c:pt idx="1">
                  <c:v>31</c:v>
                </c:pt>
                <c:pt idx="2">
                  <c:v>39</c:v>
                </c:pt>
                <c:pt idx="3">
                  <c:v>29</c:v>
                </c:pt>
                <c:pt idx="4">
                  <c:v>50</c:v>
                </c:pt>
                <c:pt idx="5">
                  <c:v>60</c:v>
                </c:pt>
                <c:pt idx="6">
                  <c:v>62</c:v>
                </c:pt>
                <c:pt idx="7">
                  <c:v>47</c:v>
                </c:pt>
                <c:pt idx="8">
                  <c:v>41</c:v>
                </c:pt>
                <c:pt idx="9">
                  <c:v>21</c:v>
                </c:pt>
                <c:pt idx="10">
                  <c:v>28</c:v>
                </c:pt>
                <c:pt idx="11">
                  <c:v>28</c:v>
                </c:pt>
                <c:pt idx="12">
                  <c:v>26</c:v>
                </c:pt>
              </c:numCache>
            </c:numRef>
          </c:val>
          <c:extLst>
            <c:ext xmlns:c16="http://schemas.microsoft.com/office/drawing/2014/chart" uri="{C3380CC4-5D6E-409C-BE32-E72D297353CC}">
              <c16:uniqueId val="{0000000E-D162-459A-9B4E-5BBF4D4CB7E4}"/>
            </c:ext>
          </c:extLst>
        </c:ser>
        <c:dLbls>
          <c:dLblPos val="outEnd"/>
          <c:showLegendKey val="0"/>
          <c:showVal val="1"/>
          <c:showCatName val="0"/>
          <c:showSerName val="0"/>
          <c:showPercent val="0"/>
          <c:showBubbleSize val="0"/>
        </c:dLbls>
        <c:gapWidth val="219"/>
        <c:overlap val="-27"/>
        <c:axId val="1579095408"/>
        <c:axId val="1519781200"/>
      </c:barChart>
      <c:catAx>
        <c:axId val="1579095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19781200"/>
        <c:crosses val="autoZero"/>
        <c:auto val="1"/>
        <c:lblAlgn val="ctr"/>
        <c:lblOffset val="100"/>
        <c:noMultiLvlLbl val="0"/>
      </c:catAx>
      <c:valAx>
        <c:axId val="1519781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790954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5_63C248B3.xml><?xml version="1.0" encoding="utf-8"?>
<p188:cmLst xmlns:a="http://schemas.openxmlformats.org/drawingml/2006/main" xmlns:r="http://schemas.openxmlformats.org/officeDocument/2006/relationships" xmlns:p188="http://schemas.microsoft.com/office/powerpoint/2018/8/main">
  <p188:cm id="{7205673C-E43E-42B6-8B99-2A59394928C0}" authorId="{9BBE0C2A-806D-A4C4-C37E-CB2165AE5B40}" created="2023-04-03T18:53:04.895">
    <ac:txMkLst xmlns:ac="http://schemas.microsoft.com/office/drawing/2013/main/command">
      <pc:docMk xmlns:pc="http://schemas.microsoft.com/office/powerpoint/2013/main/command"/>
      <pc:sldMk xmlns:pc="http://schemas.microsoft.com/office/powerpoint/2013/main/command" cId="1673676979" sldId="261"/>
      <ac:spMk id="2" creationId="{00000000-0000-0000-0000-000000000000}"/>
      <ac:txMk cp="620" len="37">
        <ac:context len="660" hash="677475557"/>
      </ac:txMk>
    </ac:txMkLst>
    <p188:pos x="6326030" y="4751623"/>
    <p188:txBody>
      <a:bodyPr/>
      <a:lstStyle/>
      <a:p>
        <a:r>
          <a:rPr lang="en-US"/>
          <a:t>PES Scholarship website being updated - will have new URL after 4 April</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246A2C-EBA8-4A4C-B2D0-A3FD7B6238A1}" type="datetimeFigureOut">
              <a:rPr lang="en-US" smtClean="0"/>
              <a:t>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A3E12B-D597-46A8-8660-6602A75064BE}" type="slidenum">
              <a:rPr lang="en-US" smtClean="0"/>
              <a:t>‹#›</a:t>
            </a:fld>
            <a:endParaRPr lang="en-US"/>
          </a:p>
        </p:txBody>
      </p:sp>
    </p:spTree>
    <p:extLst>
      <p:ext uri="{BB962C8B-B14F-4D97-AF65-F5344CB8AC3E}">
        <p14:creationId xmlns:p14="http://schemas.microsoft.com/office/powerpoint/2010/main" val="3539894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lIns="91433" tIns="45717" rIns="91433" bIns="45717" numCol="1" anchor="t" anchorCtr="0" compatLnSpc="1">
            <a:prstTxWarp prst="textNoShape">
              <a:avLst/>
            </a:prstTxWarp>
          </a:bodyPr>
          <a:lstStyle/>
          <a:p>
            <a:pPr>
              <a:spcBef>
                <a:spcPct val="0"/>
              </a:spcBef>
            </a:pPr>
            <a:endParaRPr lang="en-US" dirty="0"/>
          </a:p>
        </p:txBody>
      </p:sp>
      <p:sp>
        <p:nvSpPr>
          <p:cNvPr id="20484" name="Slide Number Placeholder 3"/>
          <p:cNvSpPr txBox="1">
            <a:spLocks noGrp="1"/>
          </p:cNvSpPr>
          <p:nvPr/>
        </p:nvSpPr>
        <p:spPr bwMode="auto">
          <a:xfrm>
            <a:off x="3884613" y="8829967"/>
            <a:ext cx="2971800" cy="464820"/>
          </a:xfrm>
          <a:prstGeom prst="rect">
            <a:avLst/>
          </a:prstGeom>
          <a:noFill/>
          <a:ln w="9525">
            <a:noFill/>
            <a:miter lim="800000"/>
            <a:headEnd/>
            <a:tailEnd/>
          </a:ln>
        </p:spPr>
        <p:txBody>
          <a:bodyPr lIns="91433" tIns="45717" rIns="91433" bIns="45717" anchor="b"/>
          <a:lstStyle/>
          <a:p>
            <a:pPr algn="r"/>
            <a:fld id="{33340398-FD9D-4E70-8C7D-E42217D8FEBD}" type="slidenum">
              <a:rPr lang="en-US" sz="1200"/>
              <a:pPr algn="r"/>
              <a:t>1</a:t>
            </a:fld>
            <a:endParaRPr lang="en-US" sz="1200"/>
          </a:p>
        </p:txBody>
      </p:sp>
    </p:spTree>
    <p:extLst>
      <p:ext uri="{BB962C8B-B14F-4D97-AF65-F5344CB8AC3E}">
        <p14:creationId xmlns:p14="http://schemas.microsoft.com/office/powerpoint/2010/main" val="3312504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2837" cy="34845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Established in 2011 joint program between PES &amp; Foundation</a:t>
            </a:r>
          </a:p>
          <a:p>
            <a:endParaRPr lang="en-US" dirty="0"/>
          </a:p>
        </p:txBody>
      </p:sp>
      <p:sp>
        <p:nvSpPr>
          <p:cNvPr id="4" name="Slide Number Placeholder 3"/>
          <p:cNvSpPr>
            <a:spLocks noGrp="1"/>
          </p:cNvSpPr>
          <p:nvPr>
            <p:ph type="sldNum" idx="10"/>
          </p:nvPr>
        </p:nvSpPr>
        <p:spPr/>
        <p:txBody>
          <a:bodyPr/>
          <a:lstStyle/>
          <a:p>
            <a:pPr>
              <a:defRPr/>
            </a:pPr>
            <a:fld id="{CDA95D68-6C94-4260-A971-D6E3B443A744}" type="slidenum">
              <a:rPr lang="en-US" smtClean="0"/>
              <a:pPr>
                <a:defRPr/>
              </a:pPr>
              <a:t>2</a:t>
            </a:fld>
            <a:endParaRPr lang="en-US" dirty="0"/>
          </a:p>
        </p:txBody>
      </p:sp>
    </p:spTree>
    <p:extLst>
      <p:ext uri="{BB962C8B-B14F-4D97-AF65-F5344CB8AC3E}">
        <p14:creationId xmlns:p14="http://schemas.microsoft.com/office/powerpoint/2010/main" val="2154905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7"/>
          <p:cNvSpPr>
            <a:spLocks noGrp="1" noChangeArrowheads="1"/>
          </p:cNvSpPr>
          <p:nvPr>
            <p:ph type="sldNum" sz="quarter"/>
          </p:nvPr>
        </p:nvSpPr>
        <p:spPr>
          <a:noFill/>
        </p:spPr>
        <p:txBody>
          <a:bodyPr/>
          <a:lstStyle/>
          <a:p>
            <a:fld id="{E4C68071-501B-4C93-9B1E-099784C1D94A}" type="slidenum">
              <a:rPr lang="en-US" smtClean="0"/>
              <a:pPr/>
              <a:t>4</a:t>
            </a:fld>
            <a:endParaRPr lang="en-US" dirty="0"/>
          </a:p>
        </p:txBody>
      </p:sp>
      <p:sp>
        <p:nvSpPr>
          <p:cNvPr id="32771" name="Rectangle 1"/>
          <p:cNvSpPr>
            <a:spLocks noGrp="1" noRot="1" noChangeAspect="1" noChangeArrowheads="1" noTextEdit="1"/>
          </p:cNvSpPr>
          <p:nvPr>
            <p:ph type="sldImg"/>
          </p:nvPr>
        </p:nvSpPr>
        <p:spPr>
          <a:xfrm>
            <a:off x="306388" y="685800"/>
            <a:ext cx="6096000" cy="3429000"/>
          </a:xfrm>
          <a:solidFill>
            <a:srgbClr val="FFFFFF"/>
          </a:solidFill>
          <a:ln/>
        </p:spPr>
      </p:sp>
      <p:sp>
        <p:nvSpPr>
          <p:cNvPr id="32772" name="Rectangle 2"/>
          <p:cNvSpPr>
            <a:spLocks noGrp="1" noChangeArrowheads="1"/>
          </p:cNvSpPr>
          <p:nvPr>
            <p:ph type="body" idx="1"/>
          </p:nvPr>
        </p:nvSpPr>
        <p:spPr>
          <a:xfrm>
            <a:off x="670892" y="4343400"/>
            <a:ext cx="5367130" cy="4114800"/>
          </a:xfrm>
          <a:noFill/>
          <a:ln/>
        </p:spPr>
        <p:txBody>
          <a:bodyPr wrap="none" anchor="ctr"/>
          <a:lstStyle/>
          <a:p>
            <a:pPr>
              <a:spcBef>
                <a:spcPct val="0"/>
              </a:spcBef>
              <a:tabLst>
                <a:tab pos="0" algn="l"/>
                <a:tab pos="914350" algn="l"/>
                <a:tab pos="1828699" algn="l"/>
                <a:tab pos="2743048" algn="l"/>
                <a:tab pos="3657397" algn="l"/>
                <a:tab pos="4571747" algn="l"/>
                <a:tab pos="5486097" algn="l"/>
                <a:tab pos="6400446" algn="l"/>
                <a:tab pos="7314796" algn="l"/>
                <a:tab pos="8229145" algn="l"/>
                <a:tab pos="9143494" algn="l"/>
                <a:tab pos="10057844" algn="l"/>
              </a:tabLst>
            </a:pPr>
            <a:endParaRPr lang="en-US" dirty="0">
              <a:latin typeface="Calibri" charset="0"/>
              <a:cs typeface="Arial Unicode MS" charset="0"/>
            </a:endParaRPr>
          </a:p>
        </p:txBody>
      </p:sp>
      <p:sp>
        <p:nvSpPr>
          <p:cNvPr id="32773" name="Text Box 3"/>
          <p:cNvSpPr txBox="1">
            <a:spLocks noChangeArrowheads="1"/>
          </p:cNvSpPr>
          <p:nvPr/>
        </p:nvSpPr>
        <p:spPr bwMode="auto">
          <a:xfrm>
            <a:off x="3800165" y="8685213"/>
            <a:ext cx="2907196" cy="457200"/>
          </a:xfrm>
          <a:prstGeom prst="rect">
            <a:avLst/>
          </a:prstGeom>
          <a:noFill/>
          <a:ln w="9525">
            <a:noFill/>
            <a:round/>
            <a:headEnd/>
            <a:tailEnd/>
          </a:ln>
        </p:spPr>
        <p:txBody>
          <a:bodyPr lIns="89995" tIns="46797" rIns="89995" bIns="46797" anchor="b"/>
          <a:lstStyle/>
          <a:p>
            <a:pPr algn="r">
              <a:buSzPct val="100000"/>
              <a:tabLst>
                <a:tab pos="0" algn="l"/>
                <a:tab pos="914350" algn="l"/>
                <a:tab pos="1828699" algn="l"/>
                <a:tab pos="2743048" algn="l"/>
                <a:tab pos="3657397" algn="l"/>
                <a:tab pos="4571747" algn="l"/>
                <a:tab pos="5486097" algn="l"/>
                <a:tab pos="6400446" algn="l"/>
                <a:tab pos="7314796" algn="l"/>
                <a:tab pos="8229145" algn="l"/>
                <a:tab pos="9143494" algn="l"/>
                <a:tab pos="10057844" algn="l"/>
              </a:tabLst>
            </a:pPr>
            <a:fld id="{B9711AF6-0224-4AA3-99FE-5D632A44F7F9}" type="slidenum">
              <a:rPr lang="en-US" sz="1200">
                <a:solidFill>
                  <a:srgbClr val="000000"/>
                </a:solidFill>
              </a:rPr>
              <a:pPr algn="r">
                <a:buSzPct val="100000"/>
                <a:tabLst>
                  <a:tab pos="0" algn="l"/>
                  <a:tab pos="914350" algn="l"/>
                  <a:tab pos="1828699" algn="l"/>
                  <a:tab pos="2743048" algn="l"/>
                  <a:tab pos="3657397" algn="l"/>
                  <a:tab pos="4571747" algn="l"/>
                  <a:tab pos="5486097" algn="l"/>
                  <a:tab pos="6400446" algn="l"/>
                  <a:tab pos="7314796" algn="l"/>
                  <a:tab pos="8229145" algn="l"/>
                  <a:tab pos="9143494" algn="l"/>
                  <a:tab pos="10057844" algn="l"/>
                </a:tabLst>
              </a:pPr>
              <a:t>4</a:t>
            </a:fld>
            <a:endParaRPr lang="en-US" sz="1200" dirty="0">
              <a:solidFill>
                <a:srgbClr val="000000"/>
              </a:solidFill>
            </a:endParaRPr>
          </a:p>
        </p:txBody>
      </p:sp>
    </p:spTree>
    <p:extLst>
      <p:ext uri="{BB962C8B-B14F-4D97-AF65-F5344CB8AC3E}">
        <p14:creationId xmlns:p14="http://schemas.microsoft.com/office/powerpoint/2010/main" val="1893800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xfrm>
            <a:off x="331788" y="696913"/>
            <a:ext cx="6192837" cy="3484562"/>
          </a:xfrm>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en-US">
              <a:latin typeface="Times New Roman" pitchFamily="18" charset="0"/>
              <a:ea typeface="ヒラギノ角ゴ Pro W3"/>
              <a:cs typeface="ヒラギノ角ゴ Pro W3"/>
            </a:endParaRPr>
          </a:p>
        </p:txBody>
      </p:sp>
      <p:sp>
        <p:nvSpPr>
          <p:cNvPr id="4" name="Slide Number Placeholder 3"/>
          <p:cNvSpPr>
            <a:spLocks noGrp="1"/>
          </p:cNvSpPr>
          <p:nvPr>
            <p:ph type="sldNum" sz="quarter"/>
          </p:nvPr>
        </p:nvSpPr>
        <p:spPr/>
        <p:txBody>
          <a:bodyPr/>
          <a:lstStyle/>
          <a:p>
            <a:pPr>
              <a:defRPr/>
            </a:pPr>
            <a:fld id="{01567BF7-6395-4DC0-9E0F-F885313A7209}" type="slidenum">
              <a:rPr lang="en-US" smtClean="0"/>
              <a:pPr>
                <a:defRPr/>
              </a:pPr>
              <a:t>5</a:t>
            </a:fld>
            <a:endParaRPr lang="en-US" dirty="0"/>
          </a:p>
        </p:txBody>
      </p:sp>
    </p:spTree>
    <p:extLst>
      <p:ext uri="{BB962C8B-B14F-4D97-AF65-F5344CB8AC3E}">
        <p14:creationId xmlns:p14="http://schemas.microsoft.com/office/powerpoint/2010/main" val="1271039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xfrm>
            <a:off x="331788" y="696913"/>
            <a:ext cx="6192837" cy="3484562"/>
          </a:xfrm>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684213" lvl="1">
              <a:spcBef>
                <a:spcPts val="500"/>
              </a:spcBef>
              <a:buSzPct val="80000"/>
              <a:buFont typeface="Arial" pitchFamily="34" charset="0"/>
              <a:buChar char="•"/>
              <a:tabLst>
                <a:tab pos="909638" algn="l"/>
                <a:tab pos="1824038" algn="l"/>
                <a:tab pos="2738438" algn="l"/>
                <a:tab pos="3652838" algn="l"/>
                <a:tab pos="4567238" algn="l"/>
                <a:tab pos="5481638" algn="l"/>
                <a:tab pos="6396038" algn="l"/>
                <a:tab pos="7310438" algn="l"/>
                <a:tab pos="8224838" algn="l"/>
                <a:tab pos="9139238" algn="l"/>
                <a:tab pos="10053638" algn="l"/>
              </a:tabLst>
            </a:pPr>
            <a:r>
              <a:rPr lang="en-US" altLang="en-US" sz="1600">
                <a:latin typeface="Trebuchet MS" pitchFamily="34" charset="0"/>
                <a:ea typeface="ヒラギノ角ゴ Pro W3"/>
              </a:rPr>
              <a:t>Help industry recruit top candidates from the finest engineering programs in the U.S.</a:t>
            </a:r>
          </a:p>
          <a:p>
            <a:pPr marL="684213" lvl="1">
              <a:spcBef>
                <a:spcPts val="500"/>
              </a:spcBef>
              <a:buSzPct val="80000"/>
              <a:buFont typeface="Arial" pitchFamily="34" charset="0"/>
              <a:buChar char="•"/>
              <a:tabLst>
                <a:tab pos="909638" algn="l"/>
                <a:tab pos="1824038" algn="l"/>
                <a:tab pos="2738438" algn="l"/>
                <a:tab pos="3652838" algn="l"/>
                <a:tab pos="4567238" algn="l"/>
                <a:tab pos="5481638" algn="l"/>
                <a:tab pos="6396038" algn="l"/>
                <a:tab pos="7310438" algn="l"/>
                <a:tab pos="8224838" algn="l"/>
                <a:tab pos="9139238" algn="l"/>
                <a:tab pos="10053638" algn="l"/>
              </a:tabLst>
            </a:pPr>
            <a:r>
              <a:rPr lang="en-US" altLang="en-US" sz="1600">
                <a:latin typeface="Trebuchet MS" pitchFamily="34" charset="0"/>
                <a:ea typeface="ヒラギノ角ゴ Pro W3"/>
              </a:rPr>
              <a:t>Give young engineers the tools to connect with potential employers</a:t>
            </a:r>
          </a:p>
          <a:p>
            <a:pPr marL="684213" lvl="1">
              <a:spcBef>
                <a:spcPts val="500"/>
              </a:spcBef>
              <a:buSzPct val="80000"/>
              <a:buFont typeface="Arial" pitchFamily="34" charset="0"/>
              <a:buChar char="•"/>
              <a:tabLst>
                <a:tab pos="909638" algn="l"/>
                <a:tab pos="1824038" algn="l"/>
                <a:tab pos="2738438" algn="l"/>
                <a:tab pos="3652838" algn="l"/>
                <a:tab pos="4567238" algn="l"/>
                <a:tab pos="5481638" algn="l"/>
                <a:tab pos="6396038" algn="l"/>
                <a:tab pos="7310438" algn="l"/>
                <a:tab pos="8224838" algn="l"/>
                <a:tab pos="9139238" algn="l"/>
                <a:tab pos="10053638" algn="l"/>
              </a:tabLst>
            </a:pPr>
            <a:r>
              <a:rPr lang="en-US" altLang="en-US" sz="1600">
                <a:latin typeface="Trebuchet MS" pitchFamily="34" charset="0"/>
                <a:ea typeface="ヒラギノ角ゴ Pro W3"/>
              </a:rPr>
              <a:t>Provide mentoring opportunities for PES Scholars from current experts</a:t>
            </a:r>
          </a:p>
          <a:p>
            <a:pPr>
              <a:tabLst>
                <a:tab pos="909638" algn="l"/>
                <a:tab pos="1824038" algn="l"/>
                <a:tab pos="2738438" algn="l"/>
                <a:tab pos="3652838" algn="l"/>
                <a:tab pos="4567238" algn="l"/>
                <a:tab pos="5481638" algn="l"/>
                <a:tab pos="6396038" algn="l"/>
                <a:tab pos="7310438" algn="l"/>
                <a:tab pos="8224838" algn="l"/>
                <a:tab pos="9139238" algn="l"/>
                <a:tab pos="10053638" algn="l"/>
              </a:tabLst>
            </a:pPr>
            <a:endParaRPr lang="en-US" altLang="en-US">
              <a:latin typeface="Times New Roman" pitchFamily="18" charset="0"/>
              <a:ea typeface="ヒラギノ角ゴ Pro W3"/>
              <a:cs typeface="ヒラギノ角ゴ Pro W3"/>
            </a:endParaRPr>
          </a:p>
        </p:txBody>
      </p:sp>
      <p:sp>
        <p:nvSpPr>
          <p:cNvPr id="40964"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sz="2400">
                <a:solidFill>
                  <a:schemeClr val="bg1"/>
                </a:solidFill>
                <a:latin typeface="Calibri" pitchFamily="34" charset="0"/>
                <a:ea typeface="Arial Unicode MS" pitchFamily="34" charset="-128"/>
                <a:cs typeface="Arial Unicode MS" pitchFamily="34" charset="-128"/>
              </a:defRPr>
            </a:lvl1pPr>
            <a:lvl2pPr eaLnBrk="0" hangingPunct="0">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sz="2400">
                <a:solidFill>
                  <a:schemeClr val="bg1"/>
                </a:solidFill>
                <a:latin typeface="Calibri" pitchFamily="34" charset="0"/>
                <a:ea typeface="Arial Unicode MS" pitchFamily="34" charset="-128"/>
                <a:cs typeface="Arial Unicode MS" pitchFamily="34" charset="-128"/>
              </a:defRPr>
            </a:lvl2pPr>
            <a:lvl3pPr eaLnBrk="0" hangingPunct="0">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sz="2400">
                <a:solidFill>
                  <a:schemeClr val="bg1"/>
                </a:solidFill>
                <a:latin typeface="Calibri" pitchFamily="34" charset="0"/>
                <a:ea typeface="Arial Unicode MS" pitchFamily="34" charset="-128"/>
                <a:cs typeface="Arial Unicode MS" pitchFamily="34" charset="-128"/>
              </a:defRPr>
            </a:lvl3pPr>
            <a:lvl4pPr eaLnBrk="0" hangingPunct="0">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sz="2400">
                <a:solidFill>
                  <a:schemeClr val="bg1"/>
                </a:solidFill>
                <a:latin typeface="Calibri" pitchFamily="34" charset="0"/>
                <a:ea typeface="Arial Unicode MS" pitchFamily="34" charset="-128"/>
                <a:cs typeface="Arial Unicode MS" pitchFamily="34" charset="-128"/>
              </a:defRPr>
            </a:lvl4pPr>
            <a:lvl5pPr eaLnBrk="0" hangingPunct="0">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sz="2400">
                <a:solidFill>
                  <a:schemeClr val="bg1"/>
                </a:solidFill>
                <a:latin typeface="Calibri" pitchFamily="34" charset="0"/>
                <a:ea typeface="Arial Unicode MS" pitchFamily="34" charset="-128"/>
                <a:cs typeface="Arial Unicode MS" pitchFamily="34" charset="-128"/>
              </a:defRPr>
            </a:lvl5pPr>
            <a:lvl6pPr marL="2514600" indent="-228600" defTabSz="457200"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sz="2400">
                <a:solidFill>
                  <a:schemeClr val="bg1"/>
                </a:solidFill>
                <a:latin typeface="Calibri" pitchFamily="34" charset="0"/>
                <a:ea typeface="Arial Unicode MS" pitchFamily="34" charset="-128"/>
                <a:cs typeface="Arial Unicode MS" pitchFamily="34" charset="-128"/>
              </a:defRPr>
            </a:lvl6pPr>
            <a:lvl7pPr marL="2971800" indent="-228600" defTabSz="457200"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sz="2400">
                <a:solidFill>
                  <a:schemeClr val="bg1"/>
                </a:solidFill>
                <a:latin typeface="Calibri" pitchFamily="34" charset="0"/>
                <a:ea typeface="Arial Unicode MS" pitchFamily="34" charset="-128"/>
                <a:cs typeface="Arial Unicode MS" pitchFamily="34" charset="-128"/>
              </a:defRPr>
            </a:lvl7pPr>
            <a:lvl8pPr marL="3429000" indent="-228600" defTabSz="457200"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sz="2400">
                <a:solidFill>
                  <a:schemeClr val="bg1"/>
                </a:solidFill>
                <a:latin typeface="Calibri" pitchFamily="34" charset="0"/>
                <a:ea typeface="Arial Unicode MS" pitchFamily="34" charset="-128"/>
                <a:cs typeface="Arial Unicode MS" pitchFamily="34" charset="-128"/>
              </a:defRPr>
            </a:lvl8pPr>
            <a:lvl9pPr marL="3886200" indent="-228600" defTabSz="457200" eaLnBrk="0" fontAlgn="base" hangingPunct="0">
              <a:spcBef>
                <a:spcPct val="0"/>
              </a:spcBef>
              <a:spcAft>
                <a:spcPct val="0"/>
              </a:spcAft>
              <a:tabLst>
                <a:tab pos="0" algn="l"/>
                <a:tab pos="930275" algn="l"/>
                <a:tab pos="1862138" algn="l"/>
                <a:tab pos="2794000" algn="l"/>
                <a:tab pos="3725863" algn="l"/>
                <a:tab pos="4657725" algn="l"/>
                <a:tab pos="5589588" algn="l"/>
                <a:tab pos="6521450" algn="l"/>
                <a:tab pos="7453313" algn="l"/>
                <a:tab pos="8385175" algn="l"/>
                <a:tab pos="9317038" algn="l"/>
                <a:tab pos="10248900" algn="l"/>
              </a:tabLst>
              <a:defRPr sz="2400">
                <a:solidFill>
                  <a:schemeClr val="bg1"/>
                </a:solidFill>
                <a:latin typeface="Calibri" pitchFamily="34" charset="0"/>
                <a:ea typeface="Arial Unicode MS" pitchFamily="34" charset="-128"/>
                <a:cs typeface="Arial Unicode MS" pitchFamily="34" charset="-128"/>
              </a:defRPr>
            </a:lvl9pPr>
          </a:lstStyle>
          <a:p>
            <a:pPr eaLnBrk="1" hangingPunct="1"/>
            <a:fld id="{BDF8999B-81E4-4C3C-989E-C43F9971BB87}" type="slidenum">
              <a:rPr lang="en-US" altLang="en-US" sz="1200" smtClean="0">
                <a:solidFill>
                  <a:srgbClr val="000000"/>
                </a:solidFill>
              </a:rPr>
              <a:pPr eaLnBrk="1" hangingPunct="1"/>
              <a:t>6</a:t>
            </a:fld>
            <a:endParaRPr lang="en-US" altLang="en-US" sz="1200">
              <a:solidFill>
                <a:srgbClr val="000000"/>
              </a:solidFill>
            </a:endParaRPr>
          </a:p>
        </p:txBody>
      </p:sp>
    </p:spTree>
    <p:extLst>
      <p:ext uri="{BB962C8B-B14F-4D97-AF65-F5344CB8AC3E}">
        <p14:creationId xmlns:p14="http://schemas.microsoft.com/office/powerpoint/2010/main" val="1669418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FB678F-CA0F-48FA-A623-9BCBB2CE4B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3512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2837" cy="34845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defRPr/>
            </a:pPr>
            <a:fld id="{CDA95D68-6C94-4260-A971-D6E3B443A744}" type="slidenum">
              <a:rPr lang="en-US" smtClean="0"/>
              <a:pPr>
                <a:defRPr/>
              </a:pPr>
              <a:t>10</a:t>
            </a:fld>
            <a:endParaRPr lang="en-US" dirty="0"/>
          </a:p>
        </p:txBody>
      </p:sp>
    </p:spTree>
    <p:extLst>
      <p:ext uri="{BB962C8B-B14F-4D97-AF65-F5344CB8AC3E}">
        <p14:creationId xmlns:p14="http://schemas.microsoft.com/office/powerpoint/2010/main" val="32167923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3.emf"/><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1A44549-97AF-6E48-9C66-C47F50F6714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0F9B8762-5256-0945-B729-B6B1EE650D51}"/>
              </a:ext>
            </a:extLst>
          </p:cNvPr>
          <p:cNvPicPr>
            <a:picLocks noChangeAspect="1"/>
          </p:cNvPicPr>
          <p:nvPr userDrawn="1"/>
        </p:nvPicPr>
        <p:blipFill>
          <a:blip r:embed="rId4"/>
          <a:stretch>
            <a:fillRect/>
          </a:stretch>
        </p:blipFill>
        <p:spPr>
          <a:xfrm>
            <a:off x="8135205" y="481529"/>
            <a:ext cx="3468860" cy="920002"/>
          </a:xfrm>
          <a:prstGeom prst="rect">
            <a:avLst/>
          </a:prstGeom>
        </p:spPr>
      </p:pic>
      <p:sp>
        <p:nvSpPr>
          <p:cNvPr id="45" name="Text Placeholder 44">
            <a:extLst>
              <a:ext uri="{FF2B5EF4-FFF2-40B4-BE49-F238E27FC236}">
                <a16:creationId xmlns:a16="http://schemas.microsoft.com/office/drawing/2014/main" id="{68987586-439B-D646-B8CF-77BC252525ED}"/>
              </a:ext>
            </a:extLst>
          </p:cNvPr>
          <p:cNvSpPr>
            <a:spLocks noGrp="1"/>
          </p:cNvSpPr>
          <p:nvPr>
            <p:ph type="body" sz="quarter" idx="13" hasCustomPrompt="1"/>
          </p:nvPr>
        </p:nvSpPr>
        <p:spPr>
          <a:xfrm>
            <a:off x="2299999" y="3949700"/>
            <a:ext cx="9410989" cy="841375"/>
          </a:xfrm>
        </p:spPr>
        <p:txBody>
          <a:bodyPr>
            <a:normAutofit/>
          </a:bodyPr>
          <a:lstStyle>
            <a:lvl1pPr>
              <a:defRPr sz="3700" baseline="0">
                <a:solidFill>
                  <a:schemeClr val="bg1"/>
                </a:solidFill>
              </a:defRPr>
            </a:lvl1pPr>
          </a:lstStyle>
          <a:p>
            <a:pPr lvl="0"/>
            <a:r>
              <a:rPr lang="en-US" dirty="0"/>
              <a:t>Description</a:t>
            </a:r>
          </a:p>
        </p:txBody>
      </p:sp>
      <p:sp>
        <p:nvSpPr>
          <p:cNvPr id="46" name="Text Placeholder 44">
            <a:extLst>
              <a:ext uri="{FF2B5EF4-FFF2-40B4-BE49-F238E27FC236}">
                <a16:creationId xmlns:a16="http://schemas.microsoft.com/office/drawing/2014/main" id="{2FFD41F1-D00C-554B-903A-2CB6FEFC95C1}"/>
              </a:ext>
            </a:extLst>
          </p:cNvPr>
          <p:cNvSpPr>
            <a:spLocks noGrp="1"/>
          </p:cNvSpPr>
          <p:nvPr>
            <p:ph type="body" sz="quarter" idx="14" hasCustomPrompt="1"/>
          </p:nvPr>
        </p:nvSpPr>
        <p:spPr>
          <a:xfrm>
            <a:off x="2299999" y="5761529"/>
            <a:ext cx="9410989" cy="583217"/>
          </a:xfrm>
        </p:spPr>
        <p:txBody>
          <a:bodyPr>
            <a:normAutofit/>
          </a:bodyPr>
          <a:lstStyle>
            <a:lvl1pPr>
              <a:defRPr sz="2800" baseline="0">
                <a:solidFill>
                  <a:schemeClr val="bg1"/>
                </a:solidFill>
              </a:defRPr>
            </a:lvl1pPr>
          </a:lstStyle>
          <a:p>
            <a:pPr lvl="0"/>
            <a:r>
              <a:rPr lang="en-US" dirty="0"/>
              <a:t>Additional Content</a:t>
            </a:r>
          </a:p>
        </p:txBody>
      </p:sp>
      <p:sp>
        <p:nvSpPr>
          <p:cNvPr id="47" name="Text Placeholder 12">
            <a:extLst>
              <a:ext uri="{FF2B5EF4-FFF2-40B4-BE49-F238E27FC236}">
                <a16:creationId xmlns:a16="http://schemas.microsoft.com/office/drawing/2014/main" id="{B4D9FA1B-431F-F045-9126-9501085BC707}"/>
              </a:ext>
            </a:extLst>
          </p:cNvPr>
          <p:cNvSpPr>
            <a:spLocks noGrp="1"/>
          </p:cNvSpPr>
          <p:nvPr>
            <p:ph type="body" sz="quarter" idx="15" hasCustomPrompt="1"/>
          </p:nvPr>
        </p:nvSpPr>
        <p:spPr>
          <a:xfrm>
            <a:off x="2299999" y="2826497"/>
            <a:ext cx="9410989" cy="760332"/>
          </a:xfrm>
        </p:spPr>
        <p:txBody>
          <a:bodyPr>
            <a:noAutofit/>
          </a:bodyPr>
          <a:lstStyle>
            <a:lvl1pPr algn="r">
              <a:lnSpc>
                <a:spcPct val="80000"/>
              </a:lnSpc>
              <a:defRPr sz="6000" b="1" i="0" baseline="0">
                <a:latin typeface="Calibri" panose="020F0502020204030204" pitchFamily="34" charset="0"/>
              </a:defRPr>
            </a:lvl1pPr>
          </a:lstStyle>
          <a:p>
            <a:pPr lvl="0"/>
            <a:r>
              <a:rPr lang="en-US" dirty="0"/>
              <a:t>Presentation Title</a:t>
            </a:r>
          </a:p>
        </p:txBody>
      </p:sp>
    </p:spTree>
    <p:extLst>
      <p:ext uri="{BB962C8B-B14F-4D97-AF65-F5344CB8AC3E}">
        <p14:creationId xmlns:p14="http://schemas.microsoft.com/office/powerpoint/2010/main" val="2829801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9531338-4206-4068-94C9-B2985C9250E4}" type="datetime1">
              <a:rPr lang="en-US" smtClean="0"/>
              <a:pPr>
                <a:defRPr/>
              </a:pPr>
              <a:t>2/12/2024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8107B34-56A5-449B-899A-1A98BB25BCC4}" type="slidenum">
              <a:rPr lang="en-US"/>
              <a:pPr>
                <a:defRPr/>
              </a:pPr>
              <a:t>‹#›</a:t>
            </a:fld>
            <a:endParaRPr lang="en-US" dirty="0"/>
          </a:p>
        </p:txBody>
      </p:sp>
    </p:spTree>
    <p:extLst>
      <p:ext uri="{BB962C8B-B14F-4D97-AF65-F5344CB8AC3E}">
        <p14:creationId xmlns:p14="http://schemas.microsoft.com/office/powerpoint/2010/main" val="3054980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Interior Slide_2">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212851"/>
          </a:xfrm>
          <a:prstGeom prst="rect">
            <a:avLst/>
          </a:prstGeom>
        </p:spPr>
        <p:txBody>
          <a:bodyPr vert="horz"/>
          <a:lstStyle>
            <a:lvl1pPr algn="l">
              <a:defRPr sz="3600" b="1" i="0">
                <a:solidFill>
                  <a:srgbClr val="00B050"/>
                </a:solidFill>
                <a:latin typeface="Verdana"/>
                <a:cs typeface="Verdana"/>
              </a:defRPr>
            </a:lvl1pPr>
          </a:lstStyle>
          <a:p>
            <a:r>
              <a:rPr lang="en-US" dirty="0"/>
              <a:t>Click to edit Master title style</a:t>
            </a:r>
          </a:p>
        </p:txBody>
      </p:sp>
      <p:sp>
        <p:nvSpPr>
          <p:cNvPr id="4" name="Content Placeholder 3"/>
          <p:cNvSpPr>
            <a:spLocks noGrp="1"/>
          </p:cNvSpPr>
          <p:nvPr>
            <p:ph sz="quarter" idx="10"/>
          </p:nvPr>
        </p:nvSpPr>
        <p:spPr>
          <a:xfrm>
            <a:off x="609600" y="1487489"/>
            <a:ext cx="10972800" cy="4365625"/>
          </a:xfrm>
          <a:prstGeom prst="rect">
            <a:avLst/>
          </a:prstGeom>
        </p:spPr>
        <p:txBody>
          <a:bodyPr vert="horz"/>
          <a:lstStyle>
            <a:lvl1pPr marL="342900" indent="-342900">
              <a:buClr>
                <a:srgbClr val="0F7532"/>
              </a:buClr>
              <a:buFont typeface="Arial"/>
              <a:buChar char="•"/>
              <a:defRPr sz="2800">
                <a:latin typeface="Verdana"/>
                <a:cs typeface="Verdana"/>
              </a:defRPr>
            </a:lvl1pPr>
            <a:lvl2pPr marL="742950" indent="-285750">
              <a:buClr>
                <a:srgbClr val="0F7532"/>
              </a:buClr>
              <a:buFont typeface="Arial"/>
              <a:buChar char="•"/>
              <a:defRPr sz="2400">
                <a:latin typeface="Verdana"/>
                <a:cs typeface="Verdana"/>
              </a:defRPr>
            </a:lvl2pPr>
            <a:lvl3pPr marL="1143000" indent="-228600">
              <a:buClr>
                <a:srgbClr val="0F7532"/>
              </a:buClr>
              <a:buFont typeface="Arial"/>
              <a:buChar char="•"/>
              <a:defRPr sz="2000">
                <a:latin typeface="Verdana"/>
                <a:cs typeface="Verdana"/>
              </a:defRPr>
            </a:lvl3pPr>
            <a:lvl4pPr marL="1600200" indent="-228600">
              <a:buClr>
                <a:srgbClr val="0F7532"/>
              </a:buClr>
              <a:buFont typeface="Arial"/>
              <a:buChar char="•"/>
              <a:defRPr sz="1800">
                <a:latin typeface="Verdana"/>
                <a:cs typeface="Verdana"/>
              </a:defRPr>
            </a:lvl4pPr>
            <a:lvl5pPr marL="2057400" indent="-228600">
              <a:buClr>
                <a:srgbClr val="0F7532"/>
              </a:buClr>
              <a:buFont typeface="Arial"/>
              <a:buChar char="•"/>
              <a:defRPr sz="1600">
                <a:latin typeface="Verdana"/>
                <a:cs typeface="Verdan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2884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73EAFF8-1589-495C-917E-393ECD79C3D4}" type="datetimeFigureOut">
              <a:rPr lang="en-US" smtClean="0"/>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573751-E5BA-4C27-A2B3-29C66E29FAC1}" type="slidenum">
              <a:rPr lang="en-US" smtClean="0"/>
              <a:t>‹#›</a:t>
            </a:fld>
            <a:endParaRPr lang="en-US"/>
          </a:p>
        </p:txBody>
      </p:sp>
    </p:spTree>
    <p:extLst>
      <p:ext uri="{BB962C8B-B14F-4D97-AF65-F5344CB8AC3E}">
        <p14:creationId xmlns:p14="http://schemas.microsoft.com/office/powerpoint/2010/main" val="3173630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9560" y="17967"/>
            <a:ext cx="10515600" cy="420183"/>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741381" y="1255874"/>
            <a:ext cx="10984454" cy="46168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BB1FB9B-0E3E-944A-B98C-68403A901C19}"/>
              </a:ext>
            </a:extLst>
          </p:cNvPr>
          <p:cNvSpPr/>
          <p:nvPr userDrawn="1"/>
        </p:nvSpPr>
        <p:spPr>
          <a:xfrm>
            <a:off x="0" y="0"/>
            <a:ext cx="12192000" cy="438150"/>
          </a:xfrm>
          <a:prstGeom prst="rect">
            <a:avLst/>
          </a:prstGeom>
          <a:solidFill>
            <a:srgbClr val="4E7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A50DDBA5-B2DA-024D-AC52-4811294B83A1}"/>
              </a:ext>
            </a:extLst>
          </p:cNvPr>
          <p:cNvCxnSpPr>
            <a:cxnSpLocks/>
          </p:cNvCxnSpPr>
          <p:nvPr userDrawn="1"/>
        </p:nvCxnSpPr>
        <p:spPr>
          <a:xfrm>
            <a:off x="2591134" y="6424938"/>
            <a:ext cx="9017392" cy="1988"/>
          </a:xfrm>
          <a:prstGeom prst="line">
            <a:avLst/>
          </a:prstGeom>
          <a:ln>
            <a:solidFill>
              <a:srgbClr val="4E7738"/>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54877"/>
            <a:ext cx="2605132" cy="552175"/>
          </a:xfrm>
          <a:prstGeom prst="rect">
            <a:avLst/>
          </a:prstGeom>
        </p:spPr>
      </p:pic>
      <p:sp>
        <p:nvSpPr>
          <p:cNvPr id="12" name="Slide Number Placeholder 8"/>
          <p:cNvSpPr txBox="1">
            <a:spLocks/>
          </p:cNvSpPr>
          <p:nvPr userDrawn="1"/>
        </p:nvSpPr>
        <p:spPr>
          <a:xfrm>
            <a:off x="9169998" y="62423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573751-E5BA-4C27-A2B3-29C66E29FAC1}" type="slidenum">
              <a:rPr lang="en-US" smtClean="0"/>
              <a:pPr/>
              <a:t>‹#›</a:t>
            </a:fld>
            <a:endParaRPr lang="en-US" dirty="0"/>
          </a:p>
        </p:txBody>
      </p:sp>
    </p:spTree>
    <p:extLst>
      <p:ext uri="{BB962C8B-B14F-4D97-AF65-F5344CB8AC3E}">
        <p14:creationId xmlns:p14="http://schemas.microsoft.com/office/powerpoint/2010/main" val="1878423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Lef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D52BC2-1D14-C340-95A8-2098C5069D72}"/>
              </a:ext>
            </a:extLst>
          </p:cNvPr>
          <p:cNvPicPr>
            <a:picLocks noChangeAspect="1"/>
          </p:cNvPicPr>
          <p:nvPr userDrawn="1"/>
        </p:nvPicPr>
        <p:blipFill rotWithShape="1">
          <a:blip r:embed="rId2"/>
          <a:srcRect l="9120" r="26741"/>
          <a:stretch/>
        </p:blipFill>
        <p:spPr>
          <a:xfrm rot="16200000">
            <a:off x="6019801" y="685802"/>
            <a:ext cx="6858001" cy="5486397"/>
          </a:xfrm>
          <a:prstGeom prst="rect">
            <a:avLst/>
          </a:prstGeom>
        </p:spPr>
      </p:pic>
      <p:pic>
        <p:nvPicPr>
          <p:cNvPr id="8" name="Picture 7" descr="Shape&#10;&#10;Description automatically generated">
            <a:extLst>
              <a:ext uri="{FF2B5EF4-FFF2-40B4-BE49-F238E27FC236}">
                <a16:creationId xmlns:a16="http://schemas.microsoft.com/office/drawing/2014/main" id="{B6DE2222-C3C8-9042-BDC5-B2D0B0CFC7DF}"/>
              </a:ext>
            </a:extLst>
          </p:cNvPr>
          <p:cNvPicPr>
            <a:picLocks noChangeAspect="1"/>
          </p:cNvPicPr>
          <p:nvPr userDrawn="1"/>
        </p:nvPicPr>
        <p:blipFill rotWithShape="1">
          <a:blip r:embed="rId3"/>
          <a:srcRect l="20645" t="11941" r="-2" b="19297"/>
          <a:stretch/>
        </p:blipFill>
        <p:spPr>
          <a:xfrm>
            <a:off x="0" y="0"/>
            <a:ext cx="8888446" cy="6858002"/>
          </a:xfrm>
          <a:prstGeom prst="rect">
            <a:avLst/>
          </a:prstGeom>
        </p:spPr>
      </p:pic>
      <p:pic>
        <p:nvPicPr>
          <p:cNvPr id="9" name="Picture 8">
            <a:extLst>
              <a:ext uri="{FF2B5EF4-FFF2-40B4-BE49-F238E27FC236}">
                <a16:creationId xmlns:a16="http://schemas.microsoft.com/office/drawing/2014/main" id="{0E57DF94-0123-EB46-B8CD-AEED63E93F58}"/>
              </a:ext>
            </a:extLst>
          </p:cNvPr>
          <p:cNvPicPr>
            <a:picLocks noChangeAspect="1"/>
          </p:cNvPicPr>
          <p:nvPr userDrawn="1"/>
        </p:nvPicPr>
        <p:blipFill>
          <a:blip r:embed="rId4"/>
          <a:stretch>
            <a:fillRect/>
          </a:stretch>
        </p:blipFill>
        <p:spPr>
          <a:xfrm>
            <a:off x="9900620" y="275454"/>
            <a:ext cx="1882590" cy="505285"/>
          </a:xfrm>
          <a:prstGeom prst="rect">
            <a:avLst/>
          </a:prstGeom>
        </p:spPr>
      </p:pic>
      <p:sp>
        <p:nvSpPr>
          <p:cNvPr id="13" name="Text Placeholder 12">
            <a:extLst>
              <a:ext uri="{FF2B5EF4-FFF2-40B4-BE49-F238E27FC236}">
                <a16:creationId xmlns:a16="http://schemas.microsoft.com/office/drawing/2014/main" id="{5F03BD5B-68C3-FE4C-A0CE-1F01652CA500}"/>
              </a:ext>
            </a:extLst>
          </p:cNvPr>
          <p:cNvSpPr>
            <a:spLocks noGrp="1"/>
          </p:cNvSpPr>
          <p:nvPr>
            <p:ph type="body" sz="quarter" idx="10" hasCustomPrompt="1"/>
          </p:nvPr>
        </p:nvSpPr>
        <p:spPr>
          <a:xfrm>
            <a:off x="606247" y="1898248"/>
            <a:ext cx="6099356" cy="1863524"/>
          </a:xfrm>
        </p:spPr>
        <p:txBody>
          <a:bodyPr>
            <a:noAutofit/>
          </a:bodyPr>
          <a:lstStyle>
            <a:lvl1pPr algn="l">
              <a:lnSpc>
                <a:spcPct val="80000"/>
              </a:lnSpc>
              <a:defRPr sz="8000" b="1" i="0" baseline="0">
                <a:latin typeface="Calibri" panose="020F0502020204030204" pitchFamily="34" charset="0"/>
              </a:defRPr>
            </a:lvl1pPr>
          </a:lstStyle>
          <a:p>
            <a:pPr lvl="0"/>
            <a:r>
              <a:rPr lang="en-US" dirty="0"/>
              <a:t>DIVIDER SLIDE TITLE</a:t>
            </a:r>
          </a:p>
        </p:txBody>
      </p:sp>
      <p:sp>
        <p:nvSpPr>
          <p:cNvPr id="15" name="Text Placeholder 14">
            <a:extLst>
              <a:ext uri="{FF2B5EF4-FFF2-40B4-BE49-F238E27FC236}">
                <a16:creationId xmlns:a16="http://schemas.microsoft.com/office/drawing/2014/main" id="{E59C3BAF-BD1D-3143-BB41-122A75718803}"/>
              </a:ext>
            </a:extLst>
          </p:cNvPr>
          <p:cNvSpPr>
            <a:spLocks noGrp="1"/>
          </p:cNvSpPr>
          <p:nvPr>
            <p:ph type="body" sz="quarter" idx="11" hasCustomPrompt="1"/>
          </p:nvPr>
        </p:nvSpPr>
        <p:spPr>
          <a:xfrm>
            <a:off x="606425" y="3969835"/>
            <a:ext cx="6099175" cy="960438"/>
          </a:xfrm>
        </p:spPr>
        <p:txBody>
          <a:bodyPr/>
          <a:lstStyle>
            <a:lvl1pPr algn="l">
              <a:defRPr sz="4000" b="1" i="0" baseline="0">
                <a:solidFill>
                  <a:schemeClr val="bg1"/>
                </a:solidFill>
                <a:latin typeface="Calibri" panose="020F0502020204030204" pitchFamily="34" charset="0"/>
              </a:defRPr>
            </a:lvl1pPr>
          </a:lstStyle>
          <a:p>
            <a:pPr lvl="0"/>
            <a:r>
              <a:rPr lang="en-US" dirty="0"/>
              <a:t>Subhead</a:t>
            </a:r>
          </a:p>
        </p:txBody>
      </p:sp>
    </p:spTree>
    <p:extLst>
      <p:ext uri="{BB962C8B-B14F-4D97-AF65-F5344CB8AC3E}">
        <p14:creationId xmlns:p14="http://schemas.microsoft.com/office/powerpoint/2010/main" val="1355590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Centere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362D7A3-C8D3-FD4C-8ED7-871D8DD6A01F}"/>
              </a:ext>
            </a:extLst>
          </p:cNvPr>
          <p:cNvPicPr>
            <a:picLocks noChangeAspect="1"/>
          </p:cNvPicPr>
          <p:nvPr userDrawn="1"/>
        </p:nvPicPr>
        <p:blipFill>
          <a:blip r:embed="rId2"/>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FEE5F734-EDC2-804A-88B4-2DC75C1C07D3}"/>
              </a:ext>
            </a:extLst>
          </p:cNvPr>
          <p:cNvPicPr>
            <a:picLocks noChangeAspect="1"/>
          </p:cNvPicPr>
          <p:nvPr userDrawn="1"/>
        </p:nvPicPr>
        <p:blipFill>
          <a:blip r:embed="rId3"/>
          <a:srcRect/>
          <a:stretch/>
        </p:blipFill>
        <p:spPr>
          <a:xfrm>
            <a:off x="9900620" y="278447"/>
            <a:ext cx="1882590" cy="499295"/>
          </a:xfrm>
          <a:prstGeom prst="rect">
            <a:avLst/>
          </a:prstGeom>
        </p:spPr>
      </p:pic>
      <p:sp>
        <p:nvSpPr>
          <p:cNvPr id="13" name="Text Placeholder 12">
            <a:extLst>
              <a:ext uri="{FF2B5EF4-FFF2-40B4-BE49-F238E27FC236}">
                <a16:creationId xmlns:a16="http://schemas.microsoft.com/office/drawing/2014/main" id="{5F03BD5B-68C3-FE4C-A0CE-1F01652CA500}"/>
              </a:ext>
            </a:extLst>
          </p:cNvPr>
          <p:cNvSpPr>
            <a:spLocks noGrp="1"/>
          </p:cNvSpPr>
          <p:nvPr>
            <p:ph type="body" sz="quarter" idx="10" hasCustomPrompt="1"/>
          </p:nvPr>
        </p:nvSpPr>
        <p:spPr>
          <a:xfrm>
            <a:off x="3141103" y="1796969"/>
            <a:ext cx="6099356" cy="1863524"/>
          </a:xfrm>
        </p:spPr>
        <p:txBody>
          <a:bodyPr>
            <a:noAutofit/>
          </a:bodyPr>
          <a:lstStyle>
            <a:lvl1pPr algn="ctr">
              <a:lnSpc>
                <a:spcPct val="80000"/>
              </a:lnSpc>
              <a:defRPr sz="8000" b="1" i="0" baseline="0">
                <a:latin typeface="Calibri" panose="020F0502020204030204" pitchFamily="34" charset="0"/>
              </a:defRPr>
            </a:lvl1pPr>
          </a:lstStyle>
          <a:p>
            <a:pPr lvl="0"/>
            <a:r>
              <a:rPr lang="en-US" dirty="0"/>
              <a:t>DIVIDER SLIDE TITLE</a:t>
            </a:r>
          </a:p>
        </p:txBody>
      </p:sp>
      <p:sp>
        <p:nvSpPr>
          <p:cNvPr id="15" name="Text Placeholder 14">
            <a:extLst>
              <a:ext uri="{FF2B5EF4-FFF2-40B4-BE49-F238E27FC236}">
                <a16:creationId xmlns:a16="http://schemas.microsoft.com/office/drawing/2014/main" id="{E59C3BAF-BD1D-3143-BB41-122A75718803}"/>
              </a:ext>
            </a:extLst>
          </p:cNvPr>
          <p:cNvSpPr>
            <a:spLocks noGrp="1"/>
          </p:cNvSpPr>
          <p:nvPr>
            <p:ph type="body" sz="quarter" idx="11" hasCustomPrompt="1"/>
          </p:nvPr>
        </p:nvSpPr>
        <p:spPr>
          <a:xfrm>
            <a:off x="3141281" y="4653413"/>
            <a:ext cx="6099175" cy="960438"/>
          </a:xfrm>
        </p:spPr>
        <p:txBody>
          <a:bodyPr/>
          <a:lstStyle>
            <a:lvl1pPr algn="ctr">
              <a:defRPr sz="4000" b="1" i="0" baseline="0">
                <a:solidFill>
                  <a:schemeClr val="tx1"/>
                </a:solidFill>
                <a:latin typeface="Calibri" panose="020F0502020204030204" pitchFamily="34" charset="0"/>
              </a:defRPr>
            </a:lvl1pPr>
          </a:lstStyle>
          <a:p>
            <a:pPr lvl="0"/>
            <a:r>
              <a:rPr lang="en-US" dirty="0"/>
              <a:t>Subhead</a:t>
            </a:r>
          </a:p>
        </p:txBody>
      </p:sp>
      <p:cxnSp>
        <p:nvCxnSpPr>
          <p:cNvPr id="12" name="Straight Connector 11">
            <a:extLst>
              <a:ext uri="{FF2B5EF4-FFF2-40B4-BE49-F238E27FC236}">
                <a16:creationId xmlns:a16="http://schemas.microsoft.com/office/drawing/2014/main" id="{3274014D-421D-4042-8820-A9F5D543F3B9}"/>
              </a:ext>
            </a:extLst>
          </p:cNvPr>
          <p:cNvCxnSpPr/>
          <p:nvPr userDrawn="1"/>
        </p:nvCxnSpPr>
        <p:spPr>
          <a:xfrm>
            <a:off x="3132234" y="4170179"/>
            <a:ext cx="604992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8784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Bottom Lef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69F2C3-7F2B-884C-88A9-94DF386DBEA8}"/>
              </a:ext>
            </a:extLst>
          </p:cNvPr>
          <p:cNvPicPr>
            <a:picLocks noChangeAspect="1"/>
          </p:cNvPicPr>
          <p:nvPr userDrawn="1"/>
        </p:nvPicPr>
        <p:blipFill rotWithShape="1">
          <a:blip r:embed="rId2">
            <a:alphaModFix amt="70000"/>
          </a:blip>
          <a:srcRect l="3808" t="7066" r="19911" b="7066"/>
          <a:stretch/>
        </p:blipFill>
        <p:spPr>
          <a:xfrm>
            <a:off x="0" y="0"/>
            <a:ext cx="12192001" cy="6858000"/>
          </a:xfrm>
          <a:prstGeom prst="rect">
            <a:avLst/>
          </a:prstGeom>
        </p:spPr>
      </p:pic>
      <p:sp>
        <p:nvSpPr>
          <p:cNvPr id="13" name="Text Placeholder 12">
            <a:extLst>
              <a:ext uri="{FF2B5EF4-FFF2-40B4-BE49-F238E27FC236}">
                <a16:creationId xmlns:a16="http://schemas.microsoft.com/office/drawing/2014/main" id="{5F03BD5B-68C3-FE4C-A0CE-1F01652CA500}"/>
              </a:ext>
            </a:extLst>
          </p:cNvPr>
          <p:cNvSpPr>
            <a:spLocks noGrp="1"/>
          </p:cNvSpPr>
          <p:nvPr>
            <p:ph type="body" sz="quarter" idx="10" hasCustomPrompt="1"/>
          </p:nvPr>
        </p:nvSpPr>
        <p:spPr>
          <a:xfrm>
            <a:off x="769278" y="2859468"/>
            <a:ext cx="6099356" cy="1863524"/>
          </a:xfrm>
        </p:spPr>
        <p:txBody>
          <a:bodyPr>
            <a:noAutofit/>
          </a:bodyPr>
          <a:lstStyle>
            <a:lvl1pPr algn="l">
              <a:lnSpc>
                <a:spcPct val="80000"/>
              </a:lnSpc>
              <a:defRPr sz="8000" b="1" i="0" baseline="0">
                <a:latin typeface="Calibri" panose="020F0502020204030204" pitchFamily="34" charset="0"/>
              </a:defRPr>
            </a:lvl1pPr>
          </a:lstStyle>
          <a:p>
            <a:pPr lvl="0"/>
            <a:r>
              <a:rPr lang="en-US" dirty="0"/>
              <a:t>DIVIDER SLIDE TITLE</a:t>
            </a:r>
          </a:p>
        </p:txBody>
      </p:sp>
      <p:sp>
        <p:nvSpPr>
          <p:cNvPr id="15" name="Text Placeholder 14">
            <a:extLst>
              <a:ext uri="{FF2B5EF4-FFF2-40B4-BE49-F238E27FC236}">
                <a16:creationId xmlns:a16="http://schemas.microsoft.com/office/drawing/2014/main" id="{E59C3BAF-BD1D-3143-BB41-122A75718803}"/>
              </a:ext>
            </a:extLst>
          </p:cNvPr>
          <p:cNvSpPr>
            <a:spLocks noGrp="1"/>
          </p:cNvSpPr>
          <p:nvPr>
            <p:ph type="body" sz="quarter" idx="11" hasCustomPrompt="1"/>
          </p:nvPr>
        </p:nvSpPr>
        <p:spPr>
          <a:xfrm>
            <a:off x="769278" y="5536148"/>
            <a:ext cx="6099175" cy="960438"/>
          </a:xfrm>
        </p:spPr>
        <p:txBody>
          <a:bodyPr/>
          <a:lstStyle>
            <a:lvl1pPr algn="l">
              <a:defRPr sz="4000" b="1" i="0" baseline="0">
                <a:solidFill>
                  <a:srgbClr val="00843D"/>
                </a:solidFill>
                <a:latin typeface="Calibri" panose="020F0502020204030204" pitchFamily="34" charset="0"/>
              </a:defRPr>
            </a:lvl1pPr>
          </a:lstStyle>
          <a:p>
            <a:pPr lvl="0"/>
            <a:r>
              <a:rPr lang="en-US" dirty="0"/>
              <a:t>Subhead</a:t>
            </a:r>
          </a:p>
        </p:txBody>
      </p:sp>
      <p:cxnSp>
        <p:nvCxnSpPr>
          <p:cNvPr id="8" name="Straight Connector 7">
            <a:extLst>
              <a:ext uri="{FF2B5EF4-FFF2-40B4-BE49-F238E27FC236}">
                <a16:creationId xmlns:a16="http://schemas.microsoft.com/office/drawing/2014/main" id="{2EEB9923-9B85-5F49-998B-F9F396E39C6D}"/>
              </a:ext>
            </a:extLst>
          </p:cNvPr>
          <p:cNvCxnSpPr/>
          <p:nvPr userDrawn="1"/>
        </p:nvCxnSpPr>
        <p:spPr>
          <a:xfrm>
            <a:off x="818707" y="5174733"/>
            <a:ext cx="6049927" cy="0"/>
          </a:xfrm>
          <a:prstGeom prst="line">
            <a:avLst/>
          </a:prstGeom>
          <a:ln w="57150">
            <a:solidFill>
              <a:srgbClr val="78BE20"/>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logo&#10;&#10;Description automatically generated">
            <a:extLst>
              <a:ext uri="{FF2B5EF4-FFF2-40B4-BE49-F238E27FC236}">
                <a16:creationId xmlns:a16="http://schemas.microsoft.com/office/drawing/2014/main" id="{7020A8C6-94FE-449B-BC4B-A1F1F8A16640}"/>
              </a:ext>
            </a:extLst>
          </p:cNvPr>
          <p:cNvPicPr>
            <a:picLocks noChangeAspect="1"/>
          </p:cNvPicPr>
          <p:nvPr userDrawn="1"/>
        </p:nvPicPr>
        <p:blipFill>
          <a:blip r:embed="rId3"/>
          <a:stretch>
            <a:fillRect/>
          </a:stretch>
        </p:blipFill>
        <p:spPr>
          <a:xfrm>
            <a:off x="902030" y="2106654"/>
            <a:ext cx="764067" cy="526943"/>
          </a:xfrm>
          <a:prstGeom prst="rect">
            <a:avLst/>
          </a:prstGeom>
        </p:spPr>
      </p:pic>
      <p:pic>
        <p:nvPicPr>
          <p:cNvPr id="11" name="Picture 10">
            <a:extLst>
              <a:ext uri="{FF2B5EF4-FFF2-40B4-BE49-F238E27FC236}">
                <a16:creationId xmlns:a16="http://schemas.microsoft.com/office/drawing/2014/main" id="{80E909AF-FB86-4B6E-B40F-C5F778382516}"/>
              </a:ext>
            </a:extLst>
          </p:cNvPr>
          <p:cNvPicPr>
            <a:picLocks noChangeAspect="1"/>
          </p:cNvPicPr>
          <p:nvPr userDrawn="1"/>
        </p:nvPicPr>
        <p:blipFill>
          <a:blip r:embed="rId4"/>
          <a:stretch>
            <a:fillRect/>
          </a:stretch>
        </p:blipFill>
        <p:spPr>
          <a:xfrm>
            <a:off x="1869897" y="2236924"/>
            <a:ext cx="1005808" cy="294558"/>
          </a:xfrm>
          <a:prstGeom prst="rect">
            <a:avLst/>
          </a:prstGeom>
        </p:spPr>
      </p:pic>
    </p:spTree>
    <p:extLst>
      <p:ext uri="{BB962C8B-B14F-4D97-AF65-F5344CB8AC3E}">
        <p14:creationId xmlns:p14="http://schemas.microsoft.com/office/powerpoint/2010/main" val="3231595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Righ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DF107EF-F9C6-724B-8062-B5BD8D65B999}"/>
              </a:ext>
            </a:extLst>
          </p:cNvPr>
          <p:cNvPicPr>
            <a:picLocks noChangeAspect="1"/>
          </p:cNvPicPr>
          <p:nvPr userDrawn="1"/>
        </p:nvPicPr>
        <p:blipFill>
          <a:blip r:embed="rId2"/>
          <a:srcRect/>
          <a:stretch/>
        </p:blipFill>
        <p:spPr>
          <a:xfrm>
            <a:off x="1" y="0"/>
            <a:ext cx="12192000" cy="6858000"/>
          </a:xfrm>
          <a:prstGeom prst="rect">
            <a:avLst/>
          </a:prstGeom>
        </p:spPr>
      </p:pic>
      <p:pic>
        <p:nvPicPr>
          <p:cNvPr id="11" name="Picture 10">
            <a:extLst>
              <a:ext uri="{FF2B5EF4-FFF2-40B4-BE49-F238E27FC236}">
                <a16:creationId xmlns:a16="http://schemas.microsoft.com/office/drawing/2014/main" id="{519423C8-06C2-F34A-8340-47733898FCFB}"/>
              </a:ext>
            </a:extLst>
          </p:cNvPr>
          <p:cNvPicPr>
            <a:picLocks noChangeAspect="1"/>
          </p:cNvPicPr>
          <p:nvPr userDrawn="1"/>
        </p:nvPicPr>
        <p:blipFill rotWithShape="1">
          <a:blip r:embed="rId3"/>
          <a:srcRect l="1219"/>
          <a:stretch/>
        </p:blipFill>
        <p:spPr>
          <a:xfrm>
            <a:off x="0" y="272349"/>
            <a:ext cx="12192000" cy="752475"/>
          </a:xfrm>
          <a:prstGeom prst="rect">
            <a:avLst/>
          </a:prstGeom>
        </p:spPr>
      </p:pic>
      <p:pic>
        <p:nvPicPr>
          <p:cNvPr id="12" name="Picture 11">
            <a:extLst>
              <a:ext uri="{FF2B5EF4-FFF2-40B4-BE49-F238E27FC236}">
                <a16:creationId xmlns:a16="http://schemas.microsoft.com/office/drawing/2014/main" id="{AE7FEFE0-C13F-B549-84E4-5859F81123D7}"/>
              </a:ext>
            </a:extLst>
          </p:cNvPr>
          <p:cNvPicPr>
            <a:picLocks noChangeAspect="1"/>
          </p:cNvPicPr>
          <p:nvPr userDrawn="1"/>
        </p:nvPicPr>
        <p:blipFill>
          <a:blip r:embed="rId4"/>
          <a:stretch>
            <a:fillRect/>
          </a:stretch>
        </p:blipFill>
        <p:spPr>
          <a:xfrm>
            <a:off x="9900620" y="275452"/>
            <a:ext cx="1882590" cy="505285"/>
          </a:xfrm>
          <a:prstGeom prst="rect">
            <a:avLst/>
          </a:prstGeom>
        </p:spPr>
      </p:pic>
      <p:sp>
        <p:nvSpPr>
          <p:cNvPr id="14" name="Text Placeholder 12">
            <a:extLst>
              <a:ext uri="{FF2B5EF4-FFF2-40B4-BE49-F238E27FC236}">
                <a16:creationId xmlns:a16="http://schemas.microsoft.com/office/drawing/2014/main" id="{74A6D3D3-72F6-6945-BCF2-6F546B0A391A}"/>
              </a:ext>
            </a:extLst>
          </p:cNvPr>
          <p:cNvSpPr>
            <a:spLocks noGrp="1"/>
          </p:cNvSpPr>
          <p:nvPr>
            <p:ph type="body" sz="quarter" idx="12" hasCustomPrompt="1"/>
          </p:nvPr>
        </p:nvSpPr>
        <p:spPr>
          <a:xfrm>
            <a:off x="4994043" y="2685356"/>
            <a:ext cx="6099356" cy="1863524"/>
          </a:xfrm>
        </p:spPr>
        <p:txBody>
          <a:bodyPr>
            <a:noAutofit/>
          </a:bodyPr>
          <a:lstStyle>
            <a:lvl1pPr algn="r">
              <a:lnSpc>
                <a:spcPct val="80000"/>
              </a:lnSpc>
              <a:defRPr sz="8000" b="1" i="0" baseline="0">
                <a:latin typeface="Calibri" panose="020F0502020204030204" pitchFamily="34" charset="0"/>
              </a:defRPr>
            </a:lvl1pPr>
          </a:lstStyle>
          <a:p>
            <a:pPr lvl="0"/>
            <a:r>
              <a:rPr lang="en-US" dirty="0"/>
              <a:t>DIVIDER SLIDE TITLE</a:t>
            </a:r>
          </a:p>
        </p:txBody>
      </p:sp>
      <p:sp>
        <p:nvSpPr>
          <p:cNvPr id="16" name="Text Placeholder 14">
            <a:extLst>
              <a:ext uri="{FF2B5EF4-FFF2-40B4-BE49-F238E27FC236}">
                <a16:creationId xmlns:a16="http://schemas.microsoft.com/office/drawing/2014/main" id="{8F951190-30B5-EC4F-86E2-6697F9F98CF7}"/>
              </a:ext>
            </a:extLst>
          </p:cNvPr>
          <p:cNvSpPr>
            <a:spLocks noGrp="1"/>
          </p:cNvSpPr>
          <p:nvPr>
            <p:ph type="body" sz="quarter" idx="13" hasCustomPrompt="1"/>
          </p:nvPr>
        </p:nvSpPr>
        <p:spPr>
          <a:xfrm>
            <a:off x="4984573" y="4694844"/>
            <a:ext cx="6099175" cy="960438"/>
          </a:xfrm>
        </p:spPr>
        <p:txBody>
          <a:bodyPr/>
          <a:lstStyle>
            <a:lvl1pPr algn="r">
              <a:defRPr sz="4000" b="1" i="0" baseline="0">
                <a:solidFill>
                  <a:schemeClr val="tx1"/>
                </a:solidFill>
                <a:latin typeface="Calibri" panose="020F0502020204030204" pitchFamily="34" charset="0"/>
              </a:defRPr>
            </a:lvl1pPr>
          </a:lstStyle>
          <a:p>
            <a:pPr lvl="0"/>
            <a:r>
              <a:rPr lang="en-US" dirty="0"/>
              <a:t>Subhead</a:t>
            </a:r>
          </a:p>
        </p:txBody>
      </p:sp>
    </p:spTree>
    <p:extLst>
      <p:ext uri="{BB962C8B-B14F-4D97-AF65-F5344CB8AC3E}">
        <p14:creationId xmlns:p14="http://schemas.microsoft.com/office/powerpoint/2010/main" val="673285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py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F169996-1C69-894B-9005-0FA86FAA59A5}"/>
              </a:ext>
            </a:extLst>
          </p:cNvPr>
          <p:cNvPicPr>
            <a:picLocks noChangeAspect="1"/>
          </p:cNvPicPr>
          <p:nvPr userDrawn="1"/>
        </p:nvPicPr>
        <p:blipFill rotWithShape="1">
          <a:blip r:embed="rId2"/>
          <a:srcRect l="8459" r="1638"/>
          <a:stretch/>
        </p:blipFill>
        <p:spPr>
          <a:xfrm>
            <a:off x="0" y="183672"/>
            <a:ext cx="12192000" cy="827924"/>
          </a:xfrm>
          <a:prstGeom prst="rect">
            <a:avLst/>
          </a:prstGeom>
        </p:spPr>
      </p:pic>
      <p:pic>
        <p:nvPicPr>
          <p:cNvPr id="11" name="Picture 10">
            <a:extLst>
              <a:ext uri="{FF2B5EF4-FFF2-40B4-BE49-F238E27FC236}">
                <a16:creationId xmlns:a16="http://schemas.microsoft.com/office/drawing/2014/main" id="{C6BFBFA0-E218-8046-96AF-4ACBA5A307FD}"/>
              </a:ext>
            </a:extLst>
          </p:cNvPr>
          <p:cNvPicPr>
            <a:picLocks noChangeAspect="1"/>
          </p:cNvPicPr>
          <p:nvPr userDrawn="1"/>
        </p:nvPicPr>
        <p:blipFill>
          <a:blip r:embed="rId3"/>
          <a:stretch>
            <a:fillRect/>
          </a:stretch>
        </p:blipFill>
        <p:spPr>
          <a:xfrm>
            <a:off x="9900620" y="275452"/>
            <a:ext cx="1882590" cy="505285"/>
          </a:xfrm>
          <a:prstGeom prst="rect">
            <a:avLst/>
          </a:prstGeom>
        </p:spPr>
      </p:pic>
      <p:sp>
        <p:nvSpPr>
          <p:cNvPr id="12" name="Rectangle 11">
            <a:extLst>
              <a:ext uri="{FF2B5EF4-FFF2-40B4-BE49-F238E27FC236}">
                <a16:creationId xmlns:a16="http://schemas.microsoft.com/office/drawing/2014/main" id="{A67EBDA7-8401-B447-BC1F-82E5AF9EFB4F}"/>
              </a:ext>
            </a:extLst>
          </p:cNvPr>
          <p:cNvSpPr/>
          <p:nvPr userDrawn="1"/>
        </p:nvSpPr>
        <p:spPr>
          <a:xfrm>
            <a:off x="0" y="6633988"/>
            <a:ext cx="12192000" cy="224012"/>
          </a:xfrm>
          <a:prstGeom prst="rect">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67C8A01-5F5F-B149-AE08-54CAB7A23BEE}"/>
              </a:ext>
            </a:extLst>
          </p:cNvPr>
          <p:cNvSpPr txBox="1"/>
          <p:nvPr userDrawn="1"/>
        </p:nvSpPr>
        <p:spPr>
          <a:xfrm>
            <a:off x="-949124" y="1458410"/>
            <a:ext cx="0" cy="0"/>
          </a:xfrm>
          <a:prstGeom prst="rect">
            <a:avLst/>
          </a:prstGeom>
        </p:spPr>
        <p:txBody>
          <a:bodyPr vert="horz" wrap="none" lIns="91440" tIns="45720" rIns="91440" bIns="45720" rtlCol="0" anchor="b">
            <a:normAutofit fontScale="25000" lnSpcReduction="20000"/>
          </a:bodyPr>
          <a:lstStyle/>
          <a:p>
            <a:pPr algn="r"/>
            <a:endParaRPr lang="en-US" b="1" dirty="0">
              <a:latin typeface="+mn-lt"/>
            </a:endParaRPr>
          </a:p>
        </p:txBody>
      </p:sp>
      <p:sp>
        <p:nvSpPr>
          <p:cNvPr id="17" name="TextBox 16">
            <a:extLst>
              <a:ext uri="{FF2B5EF4-FFF2-40B4-BE49-F238E27FC236}">
                <a16:creationId xmlns:a16="http://schemas.microsoft.com/office/drawing/2014/main" id="{9DE4A180-36C6-214C-AFE1-F88469C12CBA}"/>
              </a:ext>
            </a:extLst>
          </p:cNvPr>
          <p:cNvSpPr txBox="1"/>
          <p:nvPr userDrawn="1"/>
        </p:nvSpPr>
        <p:spPr>
          <a:xfrm>
            <a:off x="-1215342" y="1632030"/>
            <a:ext cx="0" cy="0"/>
          </a:xfrm>
          <a:prstGeom prst="rect">
            <a:avLst/>
          </a:prstGeom>
        </p:spPr>
        <p:txBody>
          <a:bodyPr vert="horz" wrap="none" lIns="91440" tIns="45720" rIns="91440" bIns="45720" rtlCol="0" anchor="b">
            <a:normAutofit fontScale="25000" lnSpcReduction="20000"/>
          </a:bodyPr>
          <a:lstStyle/>
          <a:p>
            <a:pPr algn="r"/>
            <a:endParaRPr lang="en-US" b="1" dirty="0">
              <a:latin typeface="+mn-lt"/>
            </a:endParaRPr>
          </a:p>
        </p:txBody>
      </p:sp>
      <p:sp>
        <p:nvSpPr>
          <p:cNvPr id="19" name="Text Placeholder 18">
            <a:extLst>
              <a:ext uri="{FF2B5EF4-FFF2-40B4-BE49-F238E27FC236}">
                <a16:creationId xmlns:a16="http://schemas.microsoft.com/office/drawing/2014/main" id="{043EAD14-4644-F340-8380-F40C21199F0A}"/>
              </a:ext>
            </a:extLst>
          </p:cNvPr>
          <p:cNvSpPr>
            <a:spLocks noGrp="1"/>
          </p:cNvSpPr>
          <p:nvPr>
            <p:ph type="body" sz="quarter" idx="10" hasCustomPrompt="1"/>
          </p:nvPr>
        </p:nvSpPr>
        <p:spPr>
          <a:xfrm>
            <a:off x="838200" y="466725"/>
            <a:ext cx="7542213" cy="666750"/>
          </a:xfrm>
        </p:spPr>
        <p:txBody>
          <a:bodyPr>
            <a:noAutofit/>
          </a:bodyPr>
          <a:lstStyle>
            <a:lvl1pPr algn="l">
              <a:defRPr sz="4000" b="1" i="0" baseline="0">
                <a:solidFill>
                  <a:srgbClr val="00843D"/>
                </a:solidFill>
                <a:latin typeface="Calibri" panose="020F0502020204030204" pitchFamily="34" charset="0"/>
              </a:defRPr>
            </a:lvl1pPr>
          </a:lstStyle>
          <a:p>
            <a:pPr lvl="0"/>
            <a:r>
              <a:rPr lang="en-US" dirty="0"/>
              <a:t>Slide Title</a:t>
            </a:r>
          </a:p>
        </p:txBody>
      </p:sp>
      <p:sp>
        <p:nvSpPr>
          <p:cNvPr id="20" name="Text Placeholder 18">
            <a:extLst>
              <a:ext uri="{FF2B5EF4-FFF2-40B4-BE49-F238E27FC236}">
                <a16:creationId xmlns:a16="http://schemas.microsoft.com/office/drawing/2014/main" id="{7AAC3C3D-E080-A045-B266-E3C073342BCE}"/>
              </a:ext>
            </a:extLst>
          </p:cNvPr>
          <p:cNvSpPr>
            <a:spLocks noGrp="1"/>
          </p:cNvSpPr>
          <p:nvPr>
            <p:ph type="body" sz="quarter" idx="11" hasCustomPrompt="1"/>
          </p:nvPr>
        </p:nvSpPr>
        <p:spPr>
          <a:xfrm>
            <a:off x="838200" y="1207505"/>
            <a:ext cx="10515600" cy="666750"/>
          </a:xfrm>
        </p:spPr>
        <p:txBody>
          <a:bodyPr>
            <a:noAutofit/>
          </a:bodyPr>
          <a:lstStyle>
            <a:lvl1pPr algn="l">
              <a:defRPr sz="3600" b="1" i="0" baseline="0">
                <a:solidFill>
                  <a:schemeClr val="tx1"/>
                </a:solidFill>
                <a:latin typeface="Calibri" panose="020F0502020204030204" pitchFamily="34" charset="0"/>
              </a:defRPr>
            </a:lvl1pPr>
          </a:lstStyle>
          <a:p>
            <a:pPr lvl="0"/>
            <a:r>
              <a:rPr lang="en-US" dirty="0"/>
              <a:t>Headline</a:t>
            </a:r>
          </a:p>
        </p:txBody>
      </p:sp>
      <p:sp>
        <p:nvSpPr>
          <p:cNvPr id="22" name="Text Placeholder 21">
            <a:extLst>
              <a:ext uri="{FF2B5EF4-FFF2-40B4-BE49-F238E27FC236}">
                <a16:creationId xmlns:a16="http://schemas.microsoft.com/office/drawing/2014/main" id="{7FC61832-0E5F-FD40-8B98-9692C42A5770}"/>
              </a:ext>
            </a:extLst>
          </p:cNvPr>
          <p:cNvSpPr>
            <a:spLocks noGrp="1"/>
          </p:cNvSpPr>
          <p:nvPr>
            <p:ph type="body" sz="quarter" idx="12" hasCustomPrompt="1"/>
          </p:nvPr>
        </p:nvSpPr>
        <p:spPr>
          <a:xfrm>
            <a:off x="838199" y="2664566"/>
            <a:ext cx="10515599" cy="3512395"/>
          </a:xfrm>
        </p:spPr>
        <p:txBody>
          <a:bodyPr/>
          <a:lstStyle>
            <a:lvl1pPr marL="514350" indent="-514350" algn="l">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dirty="0"/>
              <a:t>Insert body copy</a:t>
            </a:r>
          </a:p>
          <a:p>
            <a:pPr lvl="0"/>
            <a:r>
              <a:rPr lang="en-US" dirty="0"/>
              <a:t>Insert body copy</a:t>
            </a:r>
          </a:p>
          <a:p>
            <a:pPr lvl="0"/>
            <a:r>
              <a:rPr lang="en-US" dirty="0"/>
              <a:t>Insert body copy</a:t>
            </a:r>
          </a:p>
        </p:txBody>
      </p:sp>
    </p:spTree>
    <p:extLst>
      <p:ext uri="{BB962C8B-B14F-4D97-AF65-F5344CB8AC3E}">
        <p14:creationId xmlns:p14="http://schemas.microsoft.com/office/powerpoint/2010/main" val="1058183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F169996-1C69-894B-9005-0FA86FAA59A5}"/>
              </a:ext>
            </a:extLst>
          </p:cNvPr>
          <p:cNvPicPr>
            <a:picLocks noChangeAspect="1"/>
          </p:cNvPicPr>
          <p:nvPr userDrawn="1"/>
        </p:nvPicPr>
        <p:blipFill rotWithShape="1">
          <a:blip r:embed="rId2"/>
          <a:srcRect l="8459" r="1638"/>
          <a:stretch/>
        </p:blipFill>
        <p:spPr>
          <a:xfrm>
            <a:off x="0" y="183672"/>
            <a:ext cx="12192000" cy="827924"/>
          </a:xfrm>
          <a:prstGeom prst="rect">
            <a:avLst/>
          </a:prstGeom>
        </p:spPr>
      </p:pic>
      <p:sp>
        <p:nvSpPr>
          <p:cNvPr id="12" name="Rectangle 11">
            <a:extLst>
              <a:ext uri="{FF2B5EF4-FFF2-40B4-BE49-F238E27FC236}">
                <a16:creationId xmlns:a16="http://schemas.microsoft.com/office/drawing/2014/main" id="{A67EBDA7-8401-B447-BC1F-82E5AF9EFB4F}"/>
              </a:ext>
            </a:extLst>
          </p:cNvPr>
          <p:cNvSpPr/>
          <p:nvPr userDrawn="1"/>
        </p:nvSpPr>
        <p:spPr>
          <a:xfrm>
            <a:off x="0" y="6633988"/>
            <a:ext cx="12192000" cy="224012"/>
          </a:xfrm>
          <a:prstGeom prst="rect">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67C8A01-5F5F-B149-AE08-54CAB7A23BEE}"/>
              </a:ext>
            </a:extLst>
          </p:cNvPr>
          <p:cNvSpPr txBox="1"/>
          <p:nvPr userDrawn="1"/>
        </p:nvSpPr>
        <p:spPr>
          <a:xfrm>
            <a:off x="-949124" y="1458410"/>
            <a:ext cx="0" cy="0"/>
          </a:xfrm>
          <a:prstGeom prst="rect">
            <a:avLst/>
          </a:prstGeom>
        </p:spPr>
        <p:txBody>
          <a:bodyPr vert="horz" wrap="none" lIns="91440" tIns="45720" rIns="91440" bIns="45720" rtlCol="0" anchor="b">
            <a:normAutofit fontScale="25000" lnSpcReduction="20000"/>
          </a:bodyPr>
          <a:lstStyle/>
          <a:p>
            <a:pPr algn="r"/>
            <a:endParaRPr lang="en-US" b="1" dirty="0">
              <a:latin typeface="+mn-lt"/>
            </a:endParaRPr>
          </a:p>
        </p:txBody>
      </p:sp>
      <p:sp>
        <p:nvSpPr>
          <p:cNvPr id="17" name="TextBox 16">
            <a:extLst>
              <a:ext uri="{FF2B5EF4-FFF2-40B4-BE49-F238E27FC236}">
                <a16:creationId xmlns:a16="http://schemas.microsoft.com/office/drawing/2014/main" id="{9DE4A180-36C6-214C-AFE1-F88469C12CBA}"/>
              </a:ext>
            </a:extLst>
          </p:cNvPr>
          <p:cNvSpPr txBox="1"/>
          <p:nvPr userDrawn="1"/>
        </p:nvSpPr>
        <p:spPr>
          <a:xfrm>
            <a:off x="-1215342" y="1632030"/>
            <a:ext cx="0" cy="0"/>
          </a:xfrm>
          <a:prstGeom prst="rect">
            <a:avLst/>
          </a:prstGeom>
        </p:spPr>
        <p:txBody>
          <a:bodyPr vert="horz" wrap="none" lIns="91440" tIns="45720" rIns="91440" bIns="45720" rtlCol="0" anchor="b">
            <a:normAutofit fontScale="25000" lnSpcReduction="20000"/>
          </a:bodyPr>
          <a:lstStyle/>
          <a:p>
            <a:pPr algn="r"/>
            <a:endParaRPr lang="en-US" b="1" dirty="0">
              <a:latin typeface="+mn-lt"/>
            </a:endParaRPr>
          </a:p>
        </p:txBody>
      </p:sp>
      <p:sp>
        <p:nvSpPr>
          <p:cNvPr id="19" name="Text Placeholder 18">
            <a:extLst>
              <a:ext uri="{FF2B5EF4-FFF2-40B4-BE49-F238E27FC236}">
                <a16:creationId xmlns:a16="http://schemas.microsoft.com/office/drawing/2014/main" id="{043EAD14-4644-F340-8380-F40C21199F0A}"/>
              </a:ext>
            </a:extLst>
          </p:cNvPr>
          <p:cNvSpPr>
            <a:spLocks noGrp="1"/>
          </p:cNvSpPr>
          <p:nvPr>
            <p:ph type="body" sz="quarter" idx="10" hasCustomPrompt="1"/>
          </p:nvPr>
        </p:nvSpPr>
        <p:spPr>
          <a:xfrm>
            <a:off x="838200" y="466725"/>
            <a:ext cx="7542213" cy="666750"/>
          </a:xfrm>
        </p:spPr>
        <p:txBody>
          <a:bodyPr>
            <a:noAutofit/>
          </a:bodyPr>
          <a:lstStyle>
            <a:lvl1pPr algn="l">
              <a:defRPr sz="4000" b="1" i="0" baseline="0">
                <a:solidFill>
                  <a:srgbClr val="00843D"/>
                </a:solidFill>
                <a:latin typeface="Calibri" panose="020F0502020204030204" pitchFamily="34" charset="0"/>
              </a:defRPr>
            </a:lvl1pPr>
          </a:lstStyle>
          <a:p>
            <a:pPr lvl="0"/>
            <a:r>
              <a:rPr lang="en-US" dirty="0"/>
              <a:t>Slide Title</a:t>
            </a:r>
          </a:p>
        </p:txBody>
      </p:sp>
      <p:sp>
        <p:nvSpPr>
          <p:cNvPr id="20" name="Text Placeholder 18">
            <a:extLst>
              <a:ext uri="{FF2B5EF4-FFF2-40B4-BE49-F238E27FC236}">
                <a16:creationId xmlns:a16="http://schemas.microsoft.com/office/drawing/2014/main" id="{7AAC3C3D-E080-A045-B266-E3C073342BCE}"/>
              </a:ext>
            </a:extLst>
          </p:cNvPr>
          <p:cNvSpPr>
            <a:spLocks noGrp="1"/>
          </p:cNvSpPr>
          <p:nvPr>
            <p:ph type="body" sz="quarter" idx="11" hasCustomPrompt="1"/>
          </p:nvPr>
        </p:nvSpPr>
        <p:spPr>
          <a:xfrm>
            <a:off x="838200" y="1207505"/>
            <a:ext cx="10515600" cy="666750"/>
          </a:xfrm>
        </p:spPr>
        <p:txBody>
          <a:bodyPr>
            <a:noAutofit/>
          </a:bodyPr>
          <a:lstStyle>
            <a:lvl1pPr algn="l">
              <a:defRPr sz="3600" b="1" i="0" baseline="0">
                <a:solidFill>
                  <a:schemeClr val="tx1"/>
                </a:solidFill>
                <a:latin typeface="Calibri" panose="020F0502020204030204" pitchFamily="34" charset="0"/>
              </a:defRPr>
            </a:lvl1pPr>
          </a:lstStyle>
          <a:p>
            <a:pPr lvl="0"/>
            <a:r>
              <a:rPr lang="en-US" dirty="0"/>
              <a:t>Headline</a:t>
            </a:r>
          </a:p>
        </p:txBody>
      </p:sp>
      <p:sp>
        <p:nvSpPr>
          <p:cNvPr id="3" name="Content Placeholder 2">
            <a:extLst>
              <a:ext uri="{FF2B5EF4-FFF2-40B4-BE49-F238E27FC236}">
                <a16:creationId xmlns:a16="http://schemas.microsoft.com/office/drawing/2014/main" id="{4BB32619-E0E0-2D4A-9329-B3008A686B7B}"/>
              </a:ext>
            </a:extLst>
          </p:cNvPr>
          <p:cNvSpPr>
            <a:spLocks noGrp="1"/>
          </p:cNvSpPr>
          <p:nvPr>
            <p:ph sz="quarter" idx="13"/>
          </p:nvPr>
        </p:nvSpPr>
        <p:spPr>
          <a:xfrm>
            <a:off x="838200" y="2604305"/>
            <a:ext cx="10515600" cy="3676946"/>
          </a:xfrm>
        </p:spPr>
        <p:txBody>
          <a:bodyPr/>
          <a:lstStyle>
            <a:lvl1pPr algn="l">
              <a:defRPr/>
            </a:lvl1pPr>
          </a:lstStyle>
          <a:p>
            <a:pPr lvl="0"/>
            <a:endParaRPr lang="en-US" dirty="0"/>
          </a:p>
        </p:txBody>
      </p:sp>
      <p:pic>
        <p:nvPicPr>
          <p:cNvPr id="4" name="Picture 3" descr="A picture containing logo&#10;&#10;Description automatically generated">
            <a:extLst>
              <a:ext uri="{FF2B5EF4-FFF2-40B4-BE49-F238E27FC236}">
                <a16:creationId xmlns:a16="http://schemas.microsoft.com/office/drawing/2014/main" id="{0722B28E-4676-45B1-9F81-FC7E8BADC891}"/>
              </a:ext>
            </a:extLst>
          </p:cNvPr>
          <p:cNvPicPr>
            <a:picLocks noChangeAspect="1"/>
          </p:cNvPicPr>
          <p:nvPr userDrawn="1"/>
        </p:nvPicPr>
        <p:blipFill>
          <a:blip r:embed="rId3"/>
          <a:stretch>
            <a:fillRect/>
          </a:stretch>
        </p:blipFill>
        <p:spPr>
          <a:xfrm>
            <a:off x="9831511" y="213983"/>
            <a:ext cx="764067" cy="526943"/>
          </a:xfrm>
          <a:prstGeom prst="rect">
            <a:avLst/>
          </a:prstGeom>
        </p:spPr>
      </p:pic>
      <p:pic>
        <p:nvPicPr>
          <p:cNvPr id="6" name="Picture 5">
            <a:extLst>
              <a:ext uri="{FF2B5EF4-FFF2-40B4-BE49-F238E27FC236}">
                <a16:creationId xmlns:a16="http://schemas.microsoft.com/office/drawing/2014/main" id="{A978C393-428F-4859-A897-8E1745A55086}"/>
              </a:ext>
            </a:extLst>
          </p:cNvPr>
          <p:cNvPicPr>
            <a:picLocks noChangeAspect="1"/>
          </p:cNvPicPr>
          <p:nvPr userDrawn="1"/>
        </p:nvPicPr>
        <p:blipFill>
          <a:blip r:embed="rId4"/>
          <a:stretch>
            <a:fillRect/>
          </a:stretch>
        </p:blipFill>
        <p:spPr>
          <a:xfrm>
            <a:off x="10850896" y="330176"/>
            <a:ext cx="1005808" cy="294558"/>
          </a:xfrm>
          <a:prstGeom prst="rect">
            <a:avLst/>
          </a:prstGeom>
        </p:spPr>
      </p:pic>
    </p:spTree>
    <p:extLst>
      <p:ext uri="{BB962C8B-B14F-4D97-AF65-F5344CB8AC3E}">
        <p14:creationId xmlns:p14="http://schemas.microsoft.com/office/powerpoint/2010/main" val="3875309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Title 6"/>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a:lvl1pPr>
          </a:lstStyle>
          <a:p>
            <a:pPr>
              <a:defRPr/>
            </a:pPr>
            <a:fld id="{B7EE7142-D94A-41BA-A07D-979985681855}" type="datetime1">
              <a:rPr lang="en-US"/>
              <a:pPr>
                <a:defRPr/>
              </a:pPr>
              <a:t>2/12/2024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AEEC48-31C7-4F8A-96D8-28AD09092454}" type="slidenum">
              <a:rPr lang="en-US"/>
              <a:pPr>
                <a:defRPr/>
              </a:pPr>
              <a:t>‹#›</a:t>
            </a:fld>
            <a:endParaRPr lang="en-US" dirty="0"/>
          </a:p>
        </p:txBody>
      </p:sp>
    </p:spTree>
    <p:extLst>
      <p:ext uri="{BB962C8B-B14F-4D97-AF65-F5344CB8AC3E}">
        <p14:creationId xmlns:p14="http://schemas.microsoft.com/office/powerpoint/2010/main" val="1615153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Title 6"/>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a:lvl1pPr>
          </a:lstStyle>
          <a:p>
            <a:pPr>
              <a:defRPr/>
            </a:pPr>
            <a:fld id="{B7EE7142-D94A-41BA-A07D-979985681855}" type="datetime1">
              <a:rPr lang="en-US"/>
              <a:pPr>
                <a:defRPr/>
              </a:pPr>
              <a:t>2/12/2024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AEEC48-31C7-4F8A-96D8-28AD09092454}" type="slidenum">
              <a:rPr lang="en-US"/>
              <a:pPr>
                <a:defRPr/>
              </a:pPr>
              <a:t>‹#›</a:t>
            </a:fld>
            <a:endParaRPr lang="en-US" dirty="0"/>
          </a:p>
        </p:txBody>
      </p:sp>
    </p:spTree>
    <p:extLst>
      <p:ext uri="{BB962C8B-B14F-4D97-AF65-F5344CB8AC3E}">
        <p14:creationId xmlns:p14="http://schemas.microsoft.com/office/powerpoint/2010/main" val="386837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DB40F4-6BCF-AC44-B890-C628546A31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b="1" dirty="0">
                <a:latin typeface="+mn-lt"/>
              </a:rPr>
              <a:t>Presentation Title</a:t>
            </a:r>
            <a:endParaRPr lang="en-US" dirty="0"/>
          </a:p>
        </p:txBody>
      </p:sp>
      <p:sp>
        <p:nvSpPr>
          <p:cNvPr id="3" name="Text Placeholder 2">
            <a:extLst>
              <a:ext uri="{FF2B5EF4-FFF2-40B4-BE49-F238E27FC236}">
                <a16:creationId xmlns:a16="http://schemas.microsoft.com/office/drawing/2014/main" id="{4A288C16-3DB6-8248-93AA-C2429707C9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n-lt"/>
                <a:ea typeface="+mn-ea"/>
                <a:cs typeface="+mn-cs"/>
              </a:rPr>
              <a:t>Description</a:t>
            </a:r>
            <a:endParaRPr kumimoji="0" lang="en-US" sz="1200" b="0" i="0" u="none" strike="noStrike" kern="1200" cap="none" spc="0" normalizeH="0" baseline="0" noProof="0" dirty="0">
              <a:ln>
                <a:noFill/>
              </a:ln>
              <a:solidFill>
                <a:prstClr val="white"/>
              </a:solidFill>
              <a:effectLst/>
              <a:uLnTx/>
              <a:uFillTx/>
              <a:latin typeface="+mn-lt"/>
              <a:ea typeface="+mn-ea"/>
              <a:cs typeface="+mn-cs"/>
            </a:endParaRP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912D5A6-89D6-624F-9080-4DAA8D6070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08E0DB-3507-D441-AB89-6CA72722338B}" type="datetimeFigureOut">
              <a:rPr lang="en-US" smtClean="0"/>
              <a:t>2/12/2024</a:t>
            </a:fld>
            <a:endParaRPr lang="en-US"/>
          </a:p>
        </p:txBody>
      </p:sp>
      <p:sp>
        <p:nvSpPr>
          <p:cNvPr id="5" name="Footer Placeholder 4">
            <a:extLst>
              <a:ext uri="{FF2B5EF4-FFF2-40B4-BE49-F238E27FC236}">
                <a16:creationId xmlns:a16="http://schemas.microsoft.com/office/drawing/2014/main" id="{7C71FA2A-210D-6D41-A28D-CE404F5A4F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DF6B89-0CCD-8A40-9207-0F5BB3FBA9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E9972E-B495-7D42-862D-914296B4CAD3}" type="slidenum">
              <a:rPr lang="en-US" smtClean="0"/>
              <a:t>‹#›</a:t>
            </a:fld>
            <a:endParaRPr lang="en-US"/>
          </a:p>
        </p:txBody>
      </p:sp>
    </p:spTree>
    <p:extLst>
      <p:ext uri="{BB962C8B-B14F-4D97-AF65-F5344CB8AC3E}">
        <p14:creationId xmlns:p14="http://schemas.microsoft.com/office/powerpoint/2010/main" val="3517505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53" r:id="rId6"/>
    <p:sldLayoutId id="2147483663" r:id="rId7"/>
    <p:sldLayoutId id="2147483664" r:id="rId8"/>
    <p:sldLayoutId id="2147483666" r:id="rId9"/>
    <p:sldLayoutId id="2147483667" r:id="rId10"/>
    <p:sldLayoutId id="2147483668" r:id="rId11"/>
    <p:sldLayoutId id="2147483670" r:id="rId12"/>
    <p:sldLayoutId id="2147483671" r:id="rId13"/>
  </p:sldLayoutIdLst>
  <p:txStyles>
    <p:titleStyle>
      <a:lvl1pPr algn="l" defTabSz="914400" rtl="0" eaLnBrk="1" latinLnBrk="0" hangingPunct="1">
        <a:lnSpc>
          <a:spcPct val="90000"/>
        </a:lnSpc>
        <a:spcBef>
          <a:spcPct val="0"/>
        </a:spcBef>
        <a:buNone/>
        <a:defRPr lang="en-US" sz="4400" b="1" kern="1200" smtClean="0">
          <a:solidFill>
            <a:schemeClr val="tx1"/>
          </a:solidFill>
          <a:latin typeface="+mj-lt"/>
          <a:ea typeface="+mj-ea"/>
          <a:cs typeface="+mj-cs"/>
        </a:defRPr>
      </a:lvl1pPr>
    </p:titleStyle>
    <p:bodyStyle>
      <a:lvl1pPr marL="0" marR="0" indent="0" algn="r" defTabSz="914400" rtl="0" eaLnBrk="1" fontAlgn="auto" latinLnBrk="0" hangingPunct="1">
        <a:lnSpc>
          <a:spcPct val="100000"/>
        </a:lnSpc>
        <a:spcBef>
          <a:spcPts val="0"/>
        </a:spcBef>
        <a:spcAft>
          <a:spcPts val="0"/>
        </a:spcAft>
        <a:buClrTx/>
        <a:buSzTx/>
        <a:buFontTx/>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41.gif"/><Relationship Id="rId3" Type="http://schemas.openxmlformats.org/officeDocument/2006/relationships/image" Target="../media/image31.gif"/><Relationship Id="rId7" Type="http://schemas.openxmlformats.org/officeDocument/2006/relationships/image" Target="../media/image35.gif"/><Relationship Id="rId12" Type="http://schemas.openxmlformats.org/officeDocument/2006/relationships/image" Target="../media/image40.gif"/><Relationship Id="rId17" Type="http://schemas.openxmlformats.org/officeDocument/2006/relationships/image" Target="../media/image45.gif"/><Relationship Id="rId2" Type="http://schemas.openxmlformats.org/officeDocument/2006/relationships/notesSlide" Target="../notesSlides/notesSlide7.xml"/><Relationship Id="rId16"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34.gif"/><Relationship Id="rId11" Type="http://schemas.openxmlformats.org/officeDocument/2006/relationships/image" Target="../media/image39.gif"/><Relationship Id="rId5" Type="http://schemas.openxmlformats.org/officeDocument/2006/relationships/image" Target="../media/image33.gif"/><Relationship Id="rId15" Type="http://schemas.openxmlformats.org/officeDocument/2006/relationships/image" Target="../media/image43.jpeg"/><Relationship Id="rId10" Type="http://schemas.openxmlformats.org/officeDocument/2006/relationships/image" Target="../media/image38.gif"/><Relationship Id="rId4" Type="http://schemas.openxmlformats.org/officeDocument/2006/relationships/image" Target="../media/image32.gif"/><Relationship Id="rId9" Type="http://schemas.openxmlformats.org/officeDocument/2006/relationships/image" Target="../media/image37.gif"/><Relationship Id="rId14" Type="http://schemas.openxmlformats.org/officeDocument/2006/relationships/image" Target="../media/image42.jpeg"/></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hyperlink" Target="https://ieee-pes.org/about-pes/member-profiles/" TargetMode="External"/><Relationship Id="rId4" Type="http://schemas.openxmlformats.org/officeDocument/2006/relationships/image" Target="../media/image50.jpg"/></Relationships>
</file>

<file path=ppt/slides/_rels/slide1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jpg"/></Relationships>
</file>

<file path=ppt/slides/_rels/slide1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mailto:donate@ieee.org" TargetMode="External"/><Relationship Id="rId2" Type="http://schemas.openxmlformats.org/officeDocument/2006/relationships/hyperlink" Target="mailto:pes@ieee.org" TargetMode="Externa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microsoft.com/office/2018/10/relationships/comments" Target="../comments/modernComment_105_63C248B3.xm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hyperlink" Target="https://ee-scholarship.org/2023-24-pes-scholar-recipients/"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0636FF-1206-42CD-86AA-D850830F5BCD}"/>
              </a:ext>
            </a:extLst>
          </p:cNvPr>
          <p:cNvSpPr>
            <a:spLocks noGrp="1"/>
          </p:cNvSpPr>
          <p:nvPr>
            <p:ph type="body" sz="quarter" idx="13"/>
          </p:nvPr>
        </p:nvSpPr>
        <p:spPr>
          <a:xfrm>
            <a:off x="752364" y="4876548"/>
            <a:ext cx="10677636" cy="841375"/>
          </a:xfrm>
        </p:spPr>
        <p:txBody>
          <a:bodyPr>
            <a:normAutofit/>
          </a:bodyPr>
          <a:lstStyle/>
          <a:p>
            <a:pPr algn="l"/>
            <a:r>
              <a:rPr lang="en-US" dirty="0"/>
              <a:t>January 2024</a:t>
            </a:r>
          </a:p>
        </p:txBody>
      </p:sp>
      <p:sp>
        <p:nvSpPr>
          <p:cNvPr id="14" name="Text Placeholder 13">
            <a:extLst>
              <a:ext uri="{FF2B5EF4-FFF2-40B4-BE49-F238E27FC236}">
                <a16:creationId xmlns:a16="http://schemas.microsoft.com/office/drawing/2014/main" id="{BD81D046-0095-4C6C-A7A8-81AF442238BA}"/>
              </a:ext>
            </a:extLst>
          </p:cNvPr>
          <p:cNvSpPr>
            <a:spLocks noGrp="1"/>
          </p:cNvSpPr>
          <p:nvPr>
            <p:ph type="body" sz="quarter" idx="15"/>
          </p:nvPr>
        </p:nvSpPr>
        <p:spPr>
          <a:xfrm>
            <a:off x="481011" y="2861212"/>
            <a:ext cx="11349039" cy="1929863"/>
          </a:xfrm>
        </p:spPr>
        <p:txBody>
          <a:bodyPr/>
          <a:lstStyle/>
          <a:p>
            <a:pPr algn="ctr"/>
            <a:r>
              <a:rPr lang="en-US" dirty="0">
                <a:solidFill>
                  <a:schemeClr val="bg1"/>
                </a:solidFill>
              </a:rPr>
              <a:t>2023 Program Report</a:t>
            </a:r>
          </a:p>
          <a:p>
            <a:pPr algn="l"/>
            <a:endParaRPr lang="en-US" dirty="0">
              <a:solidFill>
                <a:schemeClr val="bg1"/>
              </a:solidFill>
            </a:endParaRPr>
          </a:p>
        </p:txBody>
      </p:sp>
      <p:pic>
        <p:nvPicPr>
          <p:cNvPr id="11" name="Picture 10" descr="Graphical user interface, text&#10;&#10;Description automatically generated">
            <a:extLst>
              <a:ext uri="{FF2B5EF4-FFF2-40B4-BE49-F238E27FC236}">
                <a16:creationId xmlns:a16="http://schemas.microsoft.com/office/drawing/2014/main" id="{7230DEBF-9BA3-49A3-A8A9-1BDBCEBED493}"/>
              </a:ext>
            </a:extLst>
          </p:cNvPr>
          <p:cNvPicPr>
            <a:picLocks noChangeAspect="1"/>
          </p:cNvPicPr>
          <p:nvPr/>
        </p:nvPicPr>
        <p:blipFill>
          <a:blip r:embed="rId3"/>
          <a:stretch>
            <a:fillRect/>
          </a:stretch>
        </p:blipFill>
        <p:spPr>
          <a:xfrm>
            <a:off x="0" y="354563"/>
            <a:ext cx="5303184" cy="1176307"/>
          </a:xfrm>
          <a:prstGeom prst="rect">
            <a:avLst/>
          </a:prstGeom>
        </p:spPr>
      </p:pic>
      <p:sp>
        <p:nvSpPr>
          <p:cNvPr id="6" name="TextBox 5">
            <a:extLst>
              <a:ext uri="{FF2B5EF4-FFF2-40B4-BE49-F238E27FC236}">
                <a16:creationId xmlns:a16="http://schemas.microsoft.com/office/drawing/2014/main" id="{D5558FA8-9AB1-4F48-A1A7-D0111C6E1A43}"/>
              </a:ext>
            </a:extLst>
          </p:cNvPr>
          <p:cNvSpPr txBox="1"/>
          <p:nvPr/>
        </p:nvSpPr>
        <p:spPr>
          <a:xfrm>
            <a:off x="3048000" y="3244334"/>
            <a:ext cx="6096000" cy="369332"/>
          </a:xfrm>
          <a:prstGeom prst="rect">
            <a:avLst/>
          </a:prstGeom>
          <a:noFill/>
        </p:spPr>
        <p:txBody>
          <a:bodyPr wrap="square">
            <a:spAutoFit/>
          </a:bodyPr>
          <a:lstStyle/>
          <a:p>
            <a:endParaRPr lang="en-US" dirty="0"/>
          </a:p>
        </p:txBody>
      </p:sp>
      <p:sp>
        <p:nvSpPr>
          <p:cNvPr id="8" name="TextBox 7">
            <a:extLst>
              <a:ext uri="{FF2B5EF4-FFF2-40B4-BE49-F238E27FC236}">
                <a16:creationId xmlns:a16="http://schemas.microsoft.com/office/drawing/2014/main" id="{5798DFD3-84BD-4B04-A434-B25F00604516}"/>
              </a:ext>
            </a:extLst>
          </p:cNvPr>
          <p:cNvSpPr txBox="1"/>
          <p:nvPr/>
        </p:nvSpPr>
        <p:spPr>
          <a:xfrm>
            <a:off x="3048000" y="3244334"/>
            <a:ext cx="6096000" cy="369332"/>
          </a:xfrm>
          <a:prstGeom prst="rect">
            <a:avLst/>
          </a:prstGeom>
          <a:noFill/>
        </p:spPr>
        <p:txBody>
          <a:bodyPr wrap="square">
            <a:spAutoFit/>
          </a:bodyPr>
          <a:lstStyle/>
          <a:p>
            <a:endParaRPr lang="en-US" dirty="0"/>
          </a:p>
        </p:txBody>
      </p:sp>
      <p:sp>
        <p:nvSpPr>
          <p:cNvPr id="10" name="TextBox 9">
            <a:extLst>
              <a:ext uri="{FF2B5EF4-FFF2-40B4-BE49-F238E27FC236}">
                <a16:creationId xmlns:a16="http://schemas.microsoft.com/office/drawing/2014/main" id="{F38D2FFA-0B4B-4C5A-BB77-74A7A067FD1E}"/>
              </a:ext>
            </a:extLst>
          </p:cNvPr>
          <p:cNvSpPr txBox="1"/>
          <p:nvPr/>
        </p:nvSpPr>
        <p:spPr>
          <a:xfrm>
            <a:off x="3048000" y="3244334"/>
            <a:ext cx="6096000" cy="369332"/>
          </a:xfrm>
          <a:prstGeom prst="rect">
            <a:avLst/>
          </a:prstGeom>
          <a:noFill/>
        </p:spPr>
        <p:txBody>
          <a:bodyPr wrap="square">
            <a:spAutoFit/>
          </a:bodyPr>
          <a:lstStyle/>
          <a:p>
            <a:endParaRPr lang="en-US" dirty="0"/>
          </a:p>
        </p:txBody>
      </p:sp>
      <p:pic>
        <p:nvPicPr>
          <p:cNvPr id="9" name="Picture 8" descr="Logo&#10;&#10;Description automatically generated">
            <a:extLst>
              <a:ext uri="{FF2B5EF4-FFF2-40B4-BE49-F238E27FC236}">
                <a16:creationId xmlns:a16="http://schemas.microsoft.com/office/drawing/2014/main" id="{70CAEBD7-0E29-4CCA-B38F-95033A871F4A}"/>
              </a:ext>
            </a:extLst>
          </p:cNvPr>
          <p:cNvPicPr>
            <a:picLocks noChangeAspect="1"/>
          </p:cNvPicPr>
          <p:nvPr/>
        </p:nvPicPr>
        <p:blipFill>
          <a:blip r:embed="rId4"/>
          <a:stretch>
            <a:fillRect/>
          </a:stretch>
        </p:blipFill>
        <p:spPr>
          <a:xfrm>
            <a:off x="8207542" y="5814498"/>
            <a:ext cx="3622508" cy="77625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F32241-66BC-4AF1-B9DC-BAB48BEAF591}"/>
              </a:ext>
            </a:extLst>
          </p:cNvPr>
          <p:cNvSpPr>
            <a:spLocks noGrp="1"/>
          </p:cNvSpPr>
          <p:nvPr>
            <p:ph type="body" sz="quarter" idx="10"/>
          </p:nvPr>
        </p:nvSpPr>
        <p:spPr/>
        <p:txBody>
          <a:bodyPr/>
          <a:lstStyle/>
          <a:p>
            <a:r>
              <a:rPr lang="en-US" dirty="0"/>
              <a:t>PES Scholars are working at…</a:t>
            </a:r>
          </a:p>
        </p:txBody>
      </p:sp>
      <p:sp>
        <p:nvSpPr>
          <p:cNvPr id="4" name="Text Placeholder 3">
            <a:extLst>
              <a:ext uri="{FF2B5EF4-FFF2-40B4-BE49-F238E27FC236}">
                <a16:creationId xmlns:a16="http://schemas.microsoft.com/office/drawing/2014/main" id="{4A02B3AE-C19B-4B6B-BB42-787C36796C29}"/>
              </a:ext>
            </a:extLst>
          </p:cNvPr>
          <p:cNvSpPr>
            <a:spLocks noGrp="1"/>
          </p:cNvSpPr>
          <p:nvPr>
            <p:ph type="body" sz="quarter" idx="11"/>
          </p:nvPr>
        </p:nvSpPr>
        <p:spPr>
          <a:xfrm>
            <a:off x="2257641" y="1189620"/>
            <a:ext cx="4148579" cy="666750"/>
          </a:xfrm>
        </p:spPr>
        <p:txBody>
          <a:bodyPr/>
          <a:lstStyle/>
          <a:p>
            <a:r>
              <a:rPr lang="en-US" dirty="0"/>
              <a:t>300+ organizations</a:t>
            </a:r>
          </a:p>
        </p:txBody>
      </p:sp>
      <p:pic>
        <p:nvPicPr>
          <p:cNvPr id="8" name="Content Placeholder 8"/>
          <p:cNvPicPr>
            <a:picLocks noGrp="1" noChangeAspect="1"/>
          </p:cNvPicPr>
          <p:nvPr>
            <p:ph sz="quarter" idx="13"/>
          </p:nvPr>
        </p:nvPicPr>
        <p:blipFill>
          <a:blip r:embed="rId3">
            <a:extLst>
              <a:ext uri="{28A0092B-C50C-407E-A947-70E740481C1C}">
                <a14:useLocalDpi xmlns:a14="http://schemas.microsoft.com/office/drawing/2010/main"/>
              </a:ext>
            </a:extLst>
          </a:blip>
          <a:stretch>
            <a:fillRect/>
          </a:stretch>
        </p:blipFill>
        <p:spPr>
          <a:xfrm>
            <a:off x="6462609" y="4276168"/>
            <a:ext cx="1819275" cy="5334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99648" y="3058555"/>
            <a:ext cx="3296565" cy="57185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32281" y="1951828"/>
            <a:ext cx="3423547" cy="927560"/>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13399" y="5278986"/>
            <a:ext cx="2742405" cy="74301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244958" y="5418404"/>
            <a:ext cx="2202537" cy="1018591"/>
          </a:xfrm>
          <a:prstGeom prst="rect">
            <a:avLst/>
          </a:prstGeom>
        </p:spPr>
      </p:pic>
      <p:pic>
        <p:nvPicPr>
          <p:cNvPr id="13" name="Picture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82572" y="3939736"/>
            <a:ext cx="2026408" cy="999696"/>
          </a:xfrm>
          <a:prstGeom prst="rect">
            <a:avLst/>
          </a:prstGeom>
        </p:spPr>
      </p:pic>
      <p:pic>
        <p:nvPicPr>
          <p:cNvPr id="14" name="Picture 1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323725" y="5150647"/>
            <a:ext cx="2337124" cy="499847"/>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72571" y="5239378"/>
            <a:ext cx="2202849" cy="677800"/>
          </a:xfrm>
          <a:prstGeom prst="rect">
            <a:avLst/>
          </a:prstGeom>
        </p:spPr>
      </p:pic>
      <p:pic>
        <p:nvPicPr>
          <p:cNvPr id="16" name="Picture 15"/>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67444" y="3868822"/>
            <a:ext cx="2026408" cy="1092776"/>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665120" y="2062376"/>
            <a:ext cx="1503288" cy="1417465"/>
          </a:xfrm>
          <a:prstGeom prst="rect">
            <a:avLst/>
          </a:prstGeom>
        </p:spPr>
      </p:pic>
      <p:pic>
        <p:nvPicPr>
          <p:cNvPr id="18" name="Picture 17"/>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9685097" y="1225947"/>
            <a:ext cx="2392689" cy="1297731"/>
          </a:xfrm>
          <a:prstGeom prst="rect">
            <a:avLst/>
          </a:prstGeom>
        </p:spPr>
      </p:pic>
      <p:pic>
        <p:nvPicPr>
          <p:cNvPr id="19" name="Picture 2" descr="Image result for eaton corporation"/>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6763372" y="1235283"/>
            <a:ext cx="2414181" cy="7396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Image result for power engineers"/>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9275850" y="3933017"/>
            <a:ext cx="2129317" cy="98579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Image result for boei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9323725" y="2791435"/>
            <a:ext cx="2420461" cy="79419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671345" y="2382431"/>
            <a:ext cx="1078720" cy="1078720"/>
          </a:xfrm>
          <a:prstGeom prst="rect">
            <a:avLst/>
          </a:prstGeom>
        </p:spPr>
      </p:pic>
    </p:spTree>
    <p:extLst>
      <p:ext uri="{BB962C8B-B14F-4D97-AF65-F5344CB8AC3E}">
        <p14:creationId xmlns:p14="http://schemas.microsoft.com/office/powerpoint/2010/main" val="146550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E680CDB-E3D0-46CC-BA33-EDFAF1DB0CE1}"/>
              </a:ext>
            </a:extLst>
          </p:cNvPr>
          <p:cNvSpPr>
            <a:spLocks noGrp="1"/>
          </p:cNvSpPr>
          <p:nvPr>
            <p:ph type="body" sz="quarter" idx="10"/>
          </p:nvPr>
        </p:nvSpPr>
        <p:spPr>
          <a:xfrm>
            <a:off x="397273" y="398359"/>
            <a:ext cx="7542213" cy="666750"/>
          </a:xfrm>
        </p:spPr>
        <p:txBody>
          <a:bodyPr/>
          <a:lstStyle/>
          <a:p>
            <a:r>
              <a:rPr lang="en-US" dirty="0"/>
              <a:t>PES Scholar Profile</a:t>
            </a:r>
          </a:p>
        </p:txBody>
      </p:sp>
      <p:sp>
        <p:nvSpPr>
          <p:cNvPr id="4" name="TextBox 3"/>
          <p:cNvSpPr txBox="1"/>
          <p:nvPr/>
        </p:nvSpPr>
        <p:spPr>
          <a:xfrm>
            <a:off x="8244293" y="2008374"/>
            <a:ext cx="3722914" cy="3693319"/>
          </a:xfrm>
          <a:prstGeom prst="rect">
            <a:avLst/>
          </a:prstGeom>
          <a:noFill/>
        </p:spPr>
        <p:txBody>
          <a:bodyPr wrap="square" rtlCol="0">
            <a:spAutoFit/>
          </a:bodyPr>
          <a:lstStyle/>
          <a:p>
            <a:r>
              <a:rPr lang="en-US" dirty="0"/>
              <a:t>When he took a job as an electrician after high school, he had no idea doing so would lead him to return to school and subsequently find his vocation in electrical engineering and power systems – but it did.</a:t>
            </a:r>
          </a:p>
          <a:p>
            <a:endParaRPr lang="en-US" dirty="0"/>
          </a:p>
          <a:p>
            <a:r>
              <a:rPr lang="en-US" dirty="0"/>
              <a:t>As he looks toward the future, his primary goal is to continue to learn as much as possible. He would also like to do would be to mentor other nontraditional engineering students such as himself.</a:t>
            </a:r>
          </a:p>
        </p:txBody>
      </p:sp>
      <p:sp>
        <p:nvSpPr>
          <p:cNvPr id="7" name="Text Placeholder 2">
            <a:extLst>
              <a:ext uri="{FF2B5EF4-FFF2-40B4-BE49-F238E27FC236}">
                <a16:creationId xmlns:a16="http://schemas.microsoft.com/office/drawing/2014/main" id="{C1486A82-3623-4434-A2D8-BF0B1E6B4B02}"/>
              </a:ext>
            </a:extLst>
          </p:cNvPr>
          <p:cNvSpPr>
            <a:spLocks noGrp="1"/>
          </p:cNvSpPr>
          <p:nvPr>
            <p:ph type="body" sz="quarter" idx="11"/>
          </p:nvPr>
        </p:nvSpPr>
        <p:spPr>
          <a:xfrm>
            <a:off x="299815" y="1261328"/>
            <a:ext cx="10515600" cy="666750"/>
          </a:xfrm>
        </p:spPr>
        <p:txBody>
          <a:bodyPr/>
          <a:lstStyle/>
          <a:p>
            <a:r>
              <a:rPr lang="en-US" dirty="0"/>
              <a:t>Eric </a:t>
            </a:r>
            <a:r>
              <a:rPr lang="en-US" dirty="0" err="1"/>
              <a:t>Eltringham</a:t>
            </a:r>
            <a:r>
              <a:rPr lang="en-US" dirty="0"/>
              <a:t> – New Jersey Institute of Technology</a:t>
            </a:r>
          </a:p>
        </p:txBody>
      </p:sp>
      <p:pic>
        <p:nvPicPr>
          <p:cNvPr id="5" name="Picture 4" descr="Graphical user interface, text, application, website&#10;&#10;Description automatically generated">
            <a:extLst>
              <a:ext uri="{FF2B5EF4-FFF2-40B4-BE49-F238E27FC236}">
                <a16:creationId xmlns:a16="http://schemas.microsoft.com/office/drawing/2014/main" id="{A3D4EC3C-CBFA-C289-0C01-E89B4C1575F4}"/>
              </a:ext>
            </a:extLst>
          </p:cNvPr>
          <p:cNvPicPr>
            <a:picLocks noChangeAspect="1"/>
          </p:cNvPicPr>
          <p:nvPr/>
        </p:nvPicPr>
        <p:blipFill>
          <a:blip r:embed="rId2"/>
          <a:stretch>
            <a:fillRect/>
          </a:stretch>
        </p:blipFill>
        <p:spPr>
          <a:xfrm>
            <a:off x="397273" y="1982348"/>
            <a:ext cx="7620000" cy="4000500"/>
          </a:xfrm>
          <a:prstGeom prst="rect">
            <a:avLst/>
          </a:prstGeom>
        </p:spPr>
      </p:pic>
      <p:sp>
        <p:nvSpPr>
          <p:cNvPr id="9" name="TextBox 8">
            <a:extLst>
              <a:ext uri="{FF2B5EF4-FFF2-40B4-BE49-F238E27FC236}">
                <a16:creationId xmlns:a16="http://schemas.microsoft.com/office/drawing/2014/main" id="{EA79EE8B-68CE-9B20-C760-612FBEB35E17}"/>
              </a:ext>
            </a:extLst>
          </p:cNvPr>
          <p:cNvSpPr txBox="1"/>
          <p:nvPr/>
        </p:nvSpPr>
        <p:spPr>
          <a:xfrm>
            <a:off x="3505893" y="6127358"/>
            <a:ext cx="6097384" cy="369332"/>
          </a:xfrm>
          <a:prstGeom prst="rect">
            <a:avLst/>
          </a:prstGeom>
          <a:noFill/>
        </p:spPr>
        <p:txBody>
          <a:bodyPr wrap="square">
            <a:spAutoFit/>
          </a:bodyPr>
          <a:lstStyle/>
          <a:p>
            <a:r>
              <a:rPr lang="en-US" dirty="0"/>
              <a:t>https://ieee-pes.org/member_profiles/eric-eltringham/</a:t>
            </a:r>
          </a:p>
        </p:txBody>
      </p:sp>
    </p:spTree>
    <p:extLst>
      <p:ext uri="{BB962C8B-B14F-4D97-AF65-F5344CB8AC3E}">
        <p14:creationId xmlns:p14="http://schemas.microsoft.com/office/powerpoint/2010/main" val="2327899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E0627A-49CC-494C-B75A-0D6923AC464A}"/>
              </a:ext>
            </a:extLst>
          </p:cNvPr>
          <p:cNvSpPr>
            <a:spLocks noGrp="1"/>
          </p:cNvSpPr>
          <p:nvPr>
            <p:ph type="body" sz="quarter" idx="11"/>
          </p:nvPr>
        </p:nvSpPr>
        <p:spPr>
          <a:xfrm>
            <a:off x="685800" y="1285875"/>
            <a:ext cx="10515600" cy="666750"/>
          </a:xfrm>
        </p:spPr>
        <p:txBody>
          <a:bodyPr/>
          <a:lstStyle/>
          <a:p>
            <a:r>
              <a:rPr lang="en-US" dirty="0"/>
              <a:t>Sofia Brumbaugh – Santa Clara University</a:t>
            </a:r>
          </a:p>
        </p:txBody>
      </p:sp>
      <p:sp>
        <p:nvSpPr>
          <p:cNvPr id="7" name="Text Placeholder 5">
            <a:extLst>
              <a:ext uri="{FF2B5EF4-FFF2-40B4-BE49-F238E27FC236}">
                <a16:creationId xmlns:a16="http://schemas.microsoft.com/office/drawing/2014/main" id="{3BCE2470-0990-4F86-B29A-BAC251A445CD}"/>
              </a:ext>
            </a:extLst>
          </p:cNvPr>
          <p:cNvSpPr txBox="1">
            <a:spLocks/>
          </p:cNvSpPr>
          <p:nvPr/>
        </p:nvSpPr>
        <p:spPr>
          <a:xfrm>
            <a:off x="685800" y="619125"/>
            <a:ext cx="7542213" cy="666750"/>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ts val="0"/>
              </a:spcBef>
              <a:spcAft>
                <a:spcPts val="0"/>
              </a:spcAft>
              <a:buClrTx/>
              <a:buSzTx/>
              <a:buFontTx/>
              <a:buNone/>
              <a:tabLst/>
              <a:defRPr sz="4000" b="1" i="0" kern="1200" baseline="0">
                <a:solidFill>
                  <a:srgbClr val="00843D"/>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PES Scholar Profile</a:t>
            </a:r>
          </a:p>
        </p:txBody>
      </p:sp>
      <p:sp>
        <p:nvSpPr>
          <p:cNvPr id="14" name="TextBox 13">
            <a:extLst>
              <a:ext uri="{FF2B5EF4-FFF2-40B4-BE49-F238E27FC236}">
                <a16:creationId xmlns:a16="http://schemas.microsoft.com/office/drawing/2014/main" id="{30FFA690-2CA4-4432-8858-23B714740936}"/>
              </a:ext>
            </a:extLst>
          </p:cNvPr>
          <p:cNvSpPr txBox="1"/>
          <p:nvPr/>
        </p:nvSpPr>
        <p:spPr>
          <a:xfrm>
            <a:off x="7990319" y="2135244"/>
            <a:ext cx="4016522" cy="3539430"/>
          </a:xfrm>
          <a:prstGeom prst="rect">
            <a:avLst/>
          </a:prstGeom>
          <a:noFill/>
        </p:spPr>
        <p:txBody>
          <a:bodyPr wrap="square" rtlCol="0">
            <a:spAutoFit/>
          </a:bodyPr>
          <a:lstStyle/>
          <a:p>
            <a:r>
              <a:rPr lang="en-US" sz="1600" dirty="0"/>
              <a:t>Her interest in engineering bloomed after attending a summer program in high school that introduced her to different disciplines in the field.</a:t>
            </a:r>
          </a:p>
          <a:p>
            <a:endParaRPr lang="en-US" sz="1600" dirty="0"/>
          </a:p>
          <a:p>
            <a:r>
              <a:rPr lang="en-US" sz="1600" dirty="0"/>
              <a:t>One of the things that Santa Clara University’s engineering program provided Sofia that she wasn’t expecting but has benefited greatly from was the fact that the faculty includes many female members.</a:t>
            </a:r>
          </a:p>
          <a:p>
            <a:endParaRPr lang="en-US" sz="1600" dirty="0"/>
          </a:p>
          <a:p>
            <a:r>
              <a:rPr lang="en-US" sz="1600" b="0" i="0" dirty="0">
                <a:solidFill>
                  <a:srgbClr val="000000"/>
                </a:solidFill>
                <a:effectLst/>
                <a:latin typeface="Open Sans"/>
              </a:rPr>
              <a:t>The mentorship she has received has helped to shape her career focus:  power and control systems.</a:t>
            </a:r>
            <a:endParaRPr lang="en-US" sz="1600" dirty="0"/>
          </a:p>
        </p:txBody>
      </p:sp>
      <p:pic>
        <p:nvPicPr>
          <p:cNvPr id="6" name="Picture 5" descr="Diagram&#10;&#10;Description automatically generated with medium confidence">
            <a:extLst>
              <a:ext uri="{FF2B5EF4-FFF2-40B4-BE49-F238E27FC236}">
                <a16:creationId xmlns:a16="http://schemas.microsoft.com/office/drawing/2014/main" id="{E12EF7C7-2AF7-170A-851E-AB575F023B4F}"/>
              </a:ext>
            </a:extLst>
          </p:cNvPr>
          <p:cNvPicPr>
            <a:picLocks noChangeAspect="1"/>
          </p:cNvPicPr>
          <p:nvPr/>
        </p:nvPicPr>
        <p:blipFill>
          <a:blip r:embed="rId2"/>
          <a:stretch>
            <a:fillRect/>
          </a:stretch>
        </p:blipFill>
        <p:spPr>
          <a:xfrm>
            <a:off x="615141" y="2195802"/>
            <a:ext cx="6982691" cy="3668640"/>
          </a:xfrm>
          <a:prstGeom prst="rect">
            <a:avLst/>
          </a:prstGeom>
        </p:spPr>
      </p:pic>
      <p:sp>
        <p:nvSpPr>
          <p:cNvPr id="10" name="TextBox 9">
            <a:extLst>
              <a:ext uri="{FF2B5EF4-FFF2-40B4-BE49-F238E27FC236}">
                <a16:creationId xmlns:a16="http://schemas.microsoft.com/office/drawing/2014/main" id="{08A4D60C-736C-7A77-87B1-E66EF373CA47}"/>
              </a:ext>
            </a:extLst>
          </p:cNvPr>
          <p:cNvSpPr txBox="1"/>
          <p:nvPr/>
        </p:nvSpPr>
        <p:spPr>
          <a:xfrm>
            <a:off x="3323013" y="6054209"/>
            <a:ext cx="6097384" cy="369332"/>
          </a:xfrm>
          <a:prstGeom prst="rect">
            <a:avLst/>
          </a:prstGeom>
          <a:noFill/>
        </p:spPr>
        <p:txBody>
          <a:bodyPr wrap="square">
            <a:spAutoFit/>
          </a:bodyPr>
          <a:lstStyle/>
          <a:p>
            <a:r>
              <a:rPr lang="en-US" dirty="0"/>
              <a:t>https://ieee-pes.org/member_profiles/sofia-brumbaugh/</a:t>
            </a:r>
          </a:p>
        </p:txBody>
      </p:sp>
    </p:spTree>
    <p:extLst>
      <p:ext uri="{BB962C8B-B14F-4D97-AF65-F5344CB8AC3E}">
        <p14:creationId xmlns:p14="http://schemas.microsoft.com/office/powerpoint/2010/main" val="1064353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3BCE2470-0990-4F86-B29A-BAC251A445CD}"/>
              </a:ext>
            </a:extLst>
          </p:cNvPr>
          <p:cNvSpPr txBox="1">
            <a:spLocks/>
          </p:cNvSpPr>
          <p:nvPr/>
        </p:nvSpPr>
        <p:spPr>
          <a:xfrm>
            <a:off x="990600" y="619125"/>
            <a:ext cx="7542213" cy="666750"/>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ts val="0"/>
              </a:spcBef>
              <a:spcAft>
                <a:spcPts val="0"/>
              </a:spcAft>
              <a:buClrTx/>
              <a:buSzTx/>
              <a:buFontTx/>
              <a:buNone/>
              <a:tabLst/>
              <a:defRPr sz="4000" b="1" i="0" kern="1200" baseline="0">
                <a:solidFill>
                  <a:srgbClr val="00843D"/>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Additional Profiles</a:t>
            </a:r>
          </a:p>
        </p:txBody>
      </p:sp>
      <p:sp>
        <p:nvSpPr>
          <p:cNvPr id="4" name="Content Placeholder 3">
            <a:extLst>
              <a:ext uri="{FF2B5EF4-FFF2-40B4-BE49-F238E27FC236}">
                <a16:creationId xmlns:a16="http://schemas.microsoft.com/office/drawing/2014/main" id="{91E3C0DC-66A5-7E03-5FEC-FA48409450CE}"/>
              </a:ext>
            </a:extLst>
          </p:cNvPr>
          <p:cNvSpPr>
            <a:spLocks noGrp="1"/>
          </p:cNvSpPr>
          <p:nvPr>
            <p:ph sz="quarter" idx="13"/>
          </p:nvPr>
        </p:nvSpPr>
        <p:spPr>
          <a:xfrm>
            <a:off x="8532813" y="5131807"/>
            <a:ext cx="2973293" cy="666750"/>
          </a:xfrm>
        </p:spPr>
        <p:txBody>
          <a:bodyPr>
            <a:normAutofit fontScale="77500" lnSpcReduction="20000"/>
          </a:bodyPr>
          <a:lstStyle/>
          <a:p>
            <a:r>
              <a:rPr lang="en-US" dirty="0"/>
              <a:t>Tyler Fogelson - South Dakota State University</a:t>
            </a:r>
          </a:p>
          <a:p>
            <a:endParaRPr lang="en-US" dirty="0"/>
          </a:p>
        </p:txBody>
      </p:sp>
      <p:sp>
        <p:nvSpPr>
          <p:cNvPr id="9" name="Text Placeholder 8">
            <a:extLst>
              <a:ext uri="{FF2B5EF4-FFF2-40B4-BE49-F238E27FC236}">
                <a16:creationId xmlns:a16="http://schemas.microsoft.com/office/drawing/2014/main" id="{86E09870-4885-0BDB-98B4-8BA726DD54B9}"/>
              </a:ext>
            </a:extLst>
          </p:cNvPr>
          <p:cNvSpPr>
            <a:spLocks noGrp="1"/>
          </p:cNvSpPr>
          <p:nvPr>
            <p:ph type="body" sz="quarter" idx="11"/>
          </p:nvPr>
        </p:nvSpPr>
        <p:spPr>
          <a:xfrm>
            <a:off x="1233283" y="1232582"/>
            <a:ext cx="10763596" cy="666750"/>
          </a:xfrm>
        </p:spPr>
        <p:txBody>
          <a:bodyPr/>
          <a:lstStyle/>
          <a:p>
            <a:r>
              <a:rPr lang="en-US" b="0" dirty="0"/>
              <a:t>Promoted via PES Social Media, Newsletter, </a:t>
            </a:r>
            <a:r>
              <a:rPr lang="en-US" b="0" dirty="0" err="1"/>
              <a:t>etc</a:t>
            </a:r>
            <a:endParaRPr lang="en-US" b="0" dirty="0"/>
          </a:p>
        </p:txBody>
      </p:sp>
      <p:pic>
        <p:nvPicPr>
          <p:cNvPr id="12" name="Picture 11" descr="A person with long hair smiling&#10;&#10;Description automatically generated with low confidence">
            <a:extLst>
              <a:ext uri="{FF2B5EF4-FFF2-40B4-BE49-F238E27FC236}">
                <a16:creationId xmlns:a16="http://schemas.microsoft.com/office/drawing/2014/main" id="{6C0C6131-1673-B0EB-65CD-E7D630F199AB}"/>
              </a:ext>
            </a:extLst>
          </p:cNvPr>
          <p:cNvPicPr>
            <a:picLocks noChangeAspect="1"/>
          </p:cNvPicPr>
          <p:nvPr/>
        </p:nvPicPr>
        <p:blipFill>
          <a:blip r:embed="rId2"/>
          <a:stretch>
            <a:fillRect/>
          </a:stretch>
        </p:blipFill>
        <p:spPr>
          <a:xfrm>
            <a:off x="1605758" y="2013802"/>
            <a:ext cx="2246391" cy="2830396"/>
          </a:xfrm>
          <a:prstGeom prst="ellipse">
            <a:avLst/>
          </a:prstGeom>
          <a:ln>
            <a:noFill/>
          </a:ln>
          <a:effectLst>
            <a:softEdge rad="112500"/>
          </a:effectLst>
        </p:spPr>
      </p:pic>
      <p:pic>
        <p:nvPicPr>
          <p:cNvPr id="14" name="Picture 13" descr="A person in a suit and tie&#10;&#10;Description automatically generated with medium confidence">
            <a:extLst>
              <a:ext uri="{FF2B5EF4-FFF2-40B4-BE49-F238E27FC236}">
                <a16:creationId xmlns:a16="http://schemas.microsoft.com/office/drawing/2014/main" id="{FB9DF3D6-A690-6E22-6AC9-65E496F92BE5}"/>
              </a:ext>
            </a:extLst>
          </p:cNvPr>
          <p:cNvPicPr>
            <a:picLocks noChangeAspect="1"/>
          </p:cNvPicPr>
          <p:nvPr/>
        </p:nvPicPr>
        <p:blipFill>
          <a:blip r:embed="rId3"/>
          <a:stretch>
            <a:fillRect/>
          </a:stretch>
        </p:blipFill>
        <p:spPr>
          <a:xfrm>
            <a:off x="5127745" y="2030681"/>
            <a:ext cx="2403533" cy="2802842"/>
          </a:xfrm>
          <a:prstGeom prst="ellipse">
            <a:avLst/>
          </a:prstGeom>
          <a:ln>
            <a:noFill/>
          </a:ln>
          <a:effectLst>
            <a:softEdge rad="112500"/>
          </a:effectLst>
        </p:spPr>
      </p:pic>
      <p:pic>
        <p:nvPicPr>
          <p:cNvPr id="16" name="Picture 15" descr="A person wearing a suit and tie&#10;&#10;Description automatically generated with medium confidence">
            <a:extLst>
              <a:ext uri="{FF2B5EF4-FFF2-40B4-BE49-F238E27FC236}">
                <a16:creationId xmlns:a16="http://schemas.microsoft.com/office/drawing/2014/main" id="{7F811C03-8404-0339-5E0D-49CA55D5B4C2}"/>
              </a:ext>
            </a:extLst>
          </p:cNvPr>
          <p:cNvPicPr>
            <a:picLocks noChangeAspect="1"/>
          </p:cNvPicPr>
          <p:nvPr/>
        </p:nvPicPr>
        <p:blipFill>
          <a:blip r:embed="rId4"/>
          <a:stretch>
            <a:fillRect/>
          </a:stretch>
        </p:blipFill>
        <p:spPr>
          <a:xfrm>
            <a:off x="8532813" y="2081609"/>
            <a:ext cx="2802842" cy="2802842"/>
          </a:xfrm>
          <a:prstGeom prst="ellipse">
            <a:avLst/>
          </a:prstGeom>
          <a:ln>
            <a:noFill/>
          </a:ln>
          <a:effectLst>
            <a:softEdge rad="112500"/>
          </a:effectLst>
        </p:spPr>
      </p:pic>
      <p:sp>
        <p:nvSpPr>
          <p:cNvPr id="18" name="TextBox 17">
            <a:extLst>
              <a:ext uri="{FF2B5EF4-FFF2-40B4-BE49-F238E27FC236}">
                <a16:creationId xmlns:a16="http://schemas.microsoft.com/office/drawing/2014/main" id="{4F256E76-DB16-0802-B1BA-F21020CA59F5}"/>
              </a:ext>
            </a:extLst>
          </p:cNvPr>
          <p:cNvSpPr txBox="1"/>
          <p:nvPr/>
        </p:nvSpPr>
        <p:spPr>
          <a:xfrm>
            <a:off x="4031673" y="6045913"/>
            <a:ext cx="4838008" cy="369332"/>
          </a:xfrm>
          <a:prstGeom prst="rect">
            <a:avLst/>
          </a:prstGeom>
          <a:noFill/>
        </p:spPr>
        <p:txBody>
          <a:bodyPr wrap="square">
            <a:spAutoFit/>
          </a:bodyPr>
          <a:lstStyle/>
          <a:p>
            <a:r>
              <a:rPr lang="en-US" dirty="0">
                <a:hlinkClick r:id="rId5"/>
              </a:rPr>
              <a:t>https://ieee-pes.org/about-pes/member-profiles/</a:t>
            </a:r>
            <a:endParaRPr lang="en-US" dirty="0"/>
          </a:p>
        </p:txBody>
      </p:sp>
      <p:sp>
        <p:nvSpPr>
          <p:cNvPr id="19" name="Content Placeholder 3">
            <a:extLst>
              <a:ext uri="{FF2B5EF4-FFF2-40B4-BE49-F238E27FC236}">
                <a16:creationId xmlns:a16="http://schemas.microsoft.com/office/drawing/2014/main" id="{D6CB0FE9-5B9D-F8EE-60FA-9F06393F1D18}"/>
              </a:ext>
            </a:extLst>
          </p:cNvPr>
          <p:cNvSpPr txBox="1">
            <a:spLocks/>
          </p:cNvSpPr>
          <p:nvPr/>
        </p:nvSpPr>
        <p:spPr>
          <a:xfrm>
            <a:off x="5058752" y="5031776"/>
            <a:ext cx="3112659" cy="1034261"/>
          </a:xfrm>
          <a:prstGeom prst="rect">
            <a:avLst/>
          </a:prstGeom>
        </p:spPr>
        <p:txBody>
          <a:bodyPr vert="horz" lIns="91440" tIns="45720" rIns="91440" bIns="45720" rtlCol="0">
            <a:normAutofit fontScale="85000" lnSpcReduction="10000"/>
          </a:bodyPr>
          <a:lstStyle>
            <a:lvl1pPr marL="0" marR="0" indent="0" algn="l" defTabSz="914400" rtl="0" eaLnBrk="1" fontAlgn="auto" latinLnBrk="0" hangingPunct="1">
              <a:lnSpc>
                <a:spcPct val="100000"/>
              </a:lnSpc>
              <a:spcBef>
                <a:spcPts val="0"/>
              </a:spcBef>
              <a:spcAft>
                <a:spcPts val="0"/>
              </a:spcAft>
              <a:buClrTx/>
              <a:buSzTx/>
              <a:buFontTx/>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Jack </a:t>
            </a:r>
            <a:r>
              <a:rPr lang="en-US" dirty="0" err="1"/>
              <a:t>Carnovale</a:t>
            </a:r>
            <a:r>
              <a:rPr lang="en-US" dirty="0"/>
              <a:t> - University of Pittsburgh</a:t>
            </a:r>
          </a:p>
        </p:txBody>
      </p:sp>
      <p:sp>
        <p:nvSpPr>
          <p:cNvPr id="20" name="Content Placeholder 3">
            <a:extLst>
              <a:ext uri="{FF2B5EF4-FFF2-40B4-BE49-F238E27FC236}">
                <a16:creationId xmlns:a16="http://schemas.microsoft.com/office/drawing/2014/main" id="{4EF73789-FFB8-2458-D42F-07B6D47FA646}"/>
              </a:ext>
            </a:extLst>
          </p:cNvPr>
          <p:cNvSpPr txBox="1">
            <a:spLocks/>
          </p:cNvSpPr>
          <p:nvPr/>
        </p:nvSpPr>
        <p:spPr>
          <a:xfrm>
            <a:off x="1378986" y="4961238"/>
            <a:ext cx="3112659" cy="1034261"/>
          </a:xfrm>
          <a:prstGeom prst="rect">
            <a:avLst/>
          </a:prstGeom>
        </p:spPr>
        <p:txBody>
          <a:bodyPr vert="horz" lIns="91440" tIns="45720" rIns="91440" bIns="45720" rtlCol="0">
            <a:normAutofit fontScale="85000" lnSpcReduction="10000"/>
          </a:bodyPr>
          <a:lstStyle>
            <a:lvl1pPr marL="0" marR="0" indent="0" algn="l" defTabSz="914400" rtl="0" eaLnBrk="1" fontAlgn="auto" latinLnBrk="0" hangingPunct="1">
              <a:lnSpc>
                <a:spcPct val="100000"/>
              </a:lnSpc>
              <a:spcBef>
                <a:spcPts val="0"/>
              </a:spcBef>
              <a:spcAft>
                <a:spcPts val="0"/>
              </a:spcAft>
              <a:buClrTx/>
              <a:buSzTx/>
              <a:buFontTx/>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Sarah Aman – South Dakota State University</a:t>
            </a:r>
          </a:p>
        </p:txBody>
      </p:sp>
    </p:spTree>
    <p:extLst>
      <p:ext uri="{BB962C8B-B14F-4D97-AF65-F5344CB8AC3E}">
        <p14:creationId xmlns:p14="http://schemas.microsoft.com/office/powerpoint/2010/main" val="3789408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28BEB3-1758-4E1B-93BE-140D9A12225C}"/>
              </a:ext>
            </a:extLst>
          </p:cNvPr>
          <p:cNvSpPr>
            <a:spLocks noGrp="1"/>
          </p:cNvSpPr>
          <p:nvPr>
            <p:ph type="body" sz="quarter" idx="10"/>
          </p:nvPr>
        </p:nvSpPr>
        <p:spPr/>
        <p:txBody>
          <a:bodyPr/>
          <a:lstStyle/>
          <a:p>
            <a:r>
              <a:rPr lang="en-US" dirty="0"/>
              <a:t>PES Scholar Alumni</a:t>
            </a:r>
          </a:p>
        </p:txBody>
      </p:sp>
      <p:sp>
        <p:nvSpPr>
          <p:cNvPr id="14" name="TextBox 13"/>
          <p:cNvSpPr txBox="1"/>
          <p:nvPr/>
        </p:nvSpPr>
        <p:spPr>
          <a:xfrm>
            <a:off x="0" y="3560081"/>
            <a:ext cx="3563983" cy="1754326"/>
          </a:xfrm>
          <a:prstGeom prst="rect">
            <a:avLst/>
          </a:prstGeom>
          <a:noFill/>
        </p:spPr>
        <p:txBody>
          <a:bodyPr wrap="square" rtlCol="0">
            <a:spAutoFit/>
          </a:bodyPr>
          <a:lstStyle/>
          <a:p>
            <a:pPr algn="ctr"/>
            <a:r>
              <a:rPr lang="en-US" dirty="0"/>
              <a:t>Benjamin Franco</a:t>
            </a:r>
          </a:p>
          <a:p>
            <a:pPr algn="ctr"/>
            <a:r>
              <a:rPr lang="en-US" dirty="0"/>
              <a:t>Protection &amp; Control Engineer at Eversource Energy</a:t>
            </a:r>
          </a:p>
          <a:p>
            <a:pPr algn="ctr"/>
            <a:endParaRPr lang="en-US" dirty="0"/>
          </a:p>
          <a:p>
            <a:pPr algn="ctr"/>
            <a:r>
              <a:rPr lang="en-US" dirty="0"/>
              <a:t>Wentworth Institute of Technology (2016)</a:t>
            </a:r>
          </a:p>
        </p:txBody>
      </p:sp>
      <p:sp>
        <p:nvSpPr>
          <p:cNvPr id="17" name="TextBox 16"/>
          <p:cNvSpPr txBox="1"/>
          <p:nvPr/>
        </p:nvSpPr>
        <p:spPr>
          <a:xfrm>
            <a:off x="4050111" y="3594925"/>
            <a:ext cx="3563983" cy="1477328"/>
          </a:xfrm>
          <a:prstGeom prst="rect">
            <a:avLst/>
          </a:prstGeom>
          <a:noFill/>
        </p:spPr>
        <p:txBody>
          <a:bodyPr wrap="square" rtlCol="0">
            <a:spAutoFit/>
          </a:bodyPr>
          <a:lstStyle/>
          <a:p>
            <a:pPr algn="ctr"/>
            <a:r>
              <a:rPr lang="en-US" dirty="0"/>
              <a:t>Megan Culler</a:t>
            </a:r>
          </a:p>
          <a:p>
            <a:pPr algn="ctr"/>
            <a:r>
              <a:rPr lang="en-US" dirty="0"/>
              <a:t>Idaho National Laboratory</a:t>
            </a:r>
          </a:p>
          <a:p>
            <a:pPr algn="ctr"/>
            <a:endParaRPr lang="en-US" dirty="0"/>
          </a:p>
          <a:p>
            <a:pPr algn="ctr"/>
            <a:r>
              <a:rPr lang="en-US" dirty="0"/>
              <a:t>Texas A&amp;M University (2019)</a:t>
            </a:r>
          </a:p>
          <a:p>
            <a:pPr algn="ctr"/>
            <a:endParaRPr lang="en-US" dirty="0"/>
          </a:p>
        </p:txBody>
      </p:sp>
      <p:sp>
        <p:nvSpPr>
          <p:cNvPr id="18" name="TextBox 17"/>
          <p:cNvSpPr txBox="1"/>
          <p:nvPr/>
        </p:nvSpPr>
        <p:spPr>
          <a:xfrm>
            <a:off x="8335972" y="3560081"/>
            <a:ext cx="3563983" cy="1754326"/>
          </a:xfrm>
          <a:prstGeom prst="rect">
            <a:avLst/>
          </a:prstGeom>
          <a:noFill/>
        </p:spPr>
        <p:txBody>
          <a:bodyPr wrap="square" rtlCol="0">
            <a:spAutoFit/>
          </a:bodyPr>
          <a:lstStyle/>
          <a:p>
            <a:pPr algn="ctr"/>
            <a:r>
              <a:rPr lang="en-US" dirty="0"/>
              <a:t>Abel </a:t>
            </a:r>
            <a:r>
              <a:rPr lang="en-US" dirty="0" err="1"/>
              <a:t>Belete</a:t>
            </a:r>
            <a:endParaRPr lang="en-US" dirty="0"/>
          </a:p>
          <a:p>
            <a:pPr algn="ctr"/>
            <a:r>
              <a:rPr lang="en-US" dirty="0"/>
              <a:t>Transmission Protection &amp; Control Field Engineer</a:t>
            </a:r>
          </a:p>
          <a:p>
            <a:pPr algn="ctr"/>
            <a:r>
              <a:rPr lang="en-US" dirty="0"/>
              <a:t>Georgia Power Company</a:t>
            </a:r>
          </a:p>
          <a:p>
            <a:pPr algn="ctr"/>
            <a:endParaRPr lang="en-US" dirty="0"/>
          </a:p>
          <a:p>
            <a:pPr algn="ctr"/>
            <a:r>
              <a:rPr lang="en-US" dirty="0"/>
              <a:t>University of Georgia (2019)</a:t>
            </a:r>
          </a:p>
        </p:txBody>
      </p:sp>
      <p:pic>
        <p:nvPicPr>
          <p:cNvPr id="4" name="Picture 3" descr="A person wearing glasses and a blue shirt&#10;&#10;Description automatically generated with medium confidence">
            <a:extLst>
              <a:ext uri="{FF2B5EF4-FFF2-40B4-BE49-F238E27FC236}">
                <a16:creationId xmlns:a16="http://schemas.microsoft.com/office/drawing/2014/main" id="{0884346C-AB43-09E6-FF17-810D526FD27F}"/>
              </a:ext>
            </a:extLst>
          </p:cNvPr>
          <p:cNvPicPr>
            <a:picLocks noChangeAspect="1"/>
          </p:cNvPicPr>
          <p:nvPr/>
        </p:nvPicPr>
        <p:blipFill>
          <a:blip r:embed="rId2"/>
          <a:stretch>
            <a:fillRect/>
          </a:stretch>
        </p:blipFill>
        <p:spPr>
          <a:xfrm>
            <a:off x="838200" y="1392919"/>
            <a:ext cx="1905000" cy="1905000"/>
          </a:xfrm>
          <a:prstGeom prst="ellipse">
            <a:avLst/>
          </a:prstGeom>
          <a:ln>
            <a:noFill/>
          </a:ln>
          <a:effectLst>
            <a:softEdge rad="112500"/>
          </a:effectLst>
        </p:spPr>
      </p:pic>
      <p:pic>
        <p:nvPicPr>
          <p:cNvPr id="6" name="Picture 5">
            <a:extLst>
              <a:ext uri="{FF2B5EF4-FFF2-40B4-BE49-F238E27FC236}">
                <a16:creationId xmlns:a16="http://schemas.microsoft.com/office/drawing/2014/main" id="{965A7E9A-9960-3976-879D-27E32B541EFB}"/>
              </a:ext>
            </a:extLst>
          </p:cNvPr>
          <p:cNvPicPr>
            <a:picLocks noChangeAspect="1"/>
          </p:cNvPicPr>
          <p:nvPr/>
        </p:nvPicPr>
        <p:blipFill>
          <a:blip r:embed="rId3"/>
          <a:srcRect/>
          <a:stretch/>
        </p:blipFill>
        <p:spPr>
          <a:xfrm>
            <a:off x="4879602" y="1411700"/>
            <a:ext cx="1905000" cy="1905000"/>
          </a:xfrm>
          <a:prstGeom prst="ellipse">
            <a:avLst/>
          </a:prstGeom>
          <a:ln>
            <a:noFill/>
          </a:ln>
          <a:effectLst>
            <a:softEdge rad="112500"/>
          </a:effectLst>
        </p:spPr>
      </p:pic>
      <p:pic>
        <p:nvPicPr>
          <p:cNvPr id="8" name="Picture 7" descr="A person in a suit and tie&#10;&#10;Description automatically generated with low confidence">
            <a:extLst>
              <a:ext uri="{FF2B5EF4-FFF2-40B4-BE49-F238E27FC236}">
                <a16:creationId xmlns:a16="http://schemas.microsoft.com/office/drawing/2014/main" id="{CA654358-B49F-122A-7E51-FF9DF927EC1D}"/>
              </a:ext>
            </a:extLst>
          </p:cNvPr>
          <p:cNvPicPr>
            <a:picLocks noChangeAspect="1"/>
          </p:cNvPicPr>
          <p:nvPr/>
        </p:nvPicPr>
        <p:blipFill>
          <a:blip r:embed="rId4"/>
          <a:stretch>
            <a:fillRect/>
          </a:stretch>
        </p:blipFill>
        <p:spPr>
          <a:xfrm>
            <a:off x="9291551" y="1511531"/>
            <a:ext cx="1905000" cy="1905000"/>
          </a:xfrm>
          <a:prstGeom prst="ellipse">
            <a:avLst/>
          </a:prstGeom>
          <a:ln>
            <a:noFill/>
          </a:ln>
          <a:effectLst>
            <a:softEdge rad="112500"/>
          </a:effectLst>
        </p:spPr>
      </p:pic>
    </p:spTree>
    <p:extLst>
      <p:ext uri="{BB962C8B-B14F-4D97-AF65-F5344CB8AC3E}">
        <p14:creationId xmlns:p14="http://schemas.microsoft.com/office/powerpoint/2010/main" val="112288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284CD23-3588-4F0F-B5FD-9940AFFDD46F}"/>
              </a:ext>
            </a:extLst>
          </p:cNvPr>
          <p:cNvSpPr>
            <a:spLocks noGrp="1"/>
          </p:cNvSpPr>
          <p:nvPr>
            <p:ph type="body" sz="quarter" idx="10"/>
          </p:nvPr>
        </p:nvSpPr>
        <p:spPr/>
        <p:txBody>
          <a:bodyPr/>
          <a:lstStyle/>
          <a:p>
            <a:r>
              <a:rPr lang="en-US" dirty="0"/>
              <a:t>Organizational Supporters</a:t>
            </a:r>
          </a:p>
        </p:txBody>
      </p:sp>
      <p:pic>
        <p:nvPicPr>
          <p:cNvPr id="1026" name="Picture 2">
            <a:extLst>
              <a:ext uri="{FF2B5EF4-FFF2-40B4-BE49-F238E27FC236}">
                <a16:creationId xmlns:a16="http://schemas.microsoft.com/office/drawing/2014/main" id="{44BDE290-F409-456C-8A62-0C7E0F991A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0530" y="1927014"/>
            <a:ext cx="719364" cy="7173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27" name="Picture 3">
            <a:extLst>
              <a:ext uri="{FF2B5EF4-FFF2-40B4-BE49-F238E27FC236}">
                <a16:creationId xmlns:a16="http://schemas.microsoft.com/office/drawing/2014/main" id="{23196789-AFF3-40CC-98C8-AEC0551819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226" y="1955588"/>
            <a:ext cx="1210832" cy="6579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28" name="Picture 4">
            <a:extLst>
              <a:ext uri="{FF2B5EF4-FFF2-40B4-BE49-F238E27FC236}">
                <a16:creationId xmlns:a16="http://schemas.microsoft.com/office/drawing/2014/main" id="{9129CB72-D2E0-4852-989E-F3733BB5D1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2650" y="1927014"/>
            <a:ext cx="2213582" cy="7312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4" name="TextBox 3">
            <a:extLst>
              <a:ext uri="{FF2B5EF4-FFF2-40B4-BE49-F238E27FC236}">
                <a16:creationId xmlns:a16="http://schemas.microsoft.com/office/drawing/2014/main" id="{5EC7C9EE-B06B-48A9-883F-4EEB67293517}"/>
              </a:ext>
            </a:extLst>
          </p:cNvPr>
          <p:cNvSpPr txBox="1"/>
          <p:nvPr/>
        </p:nvSpPr>
        <p:spPr>
          <a:xfrm>
            <a:off x="838199" y="1307044"/>
            <a:ext cx="9885948" cy="361127"/>
          </a:xfrm>
          <a:prstGeom prst="rect">
            <a:avLst/>
          </a:prstGeom>
        </p:spPr>
        <p:style>
          <a:lnRef idx="1">
            <a:schemeClr val="accent6"/>
          </a:lnRef>
          <a:fillRef idx="2">
            <a:schemeClr val="accent6"/>
          </a:fillRef>
          <a:effectRef idx="1">
            <a:schemeClr val="accent6"/>
          </a:effectRef>
          <a:fontRef idx="minor">
            <a:schemeClr val="dk1"/>
          </a:fontRef>
        </p:style>
        <p:txBody>
          <a:bodyPr vert="horz" wrap="square" lIns="91440" tIns="45720" rIns="91440" bIns="45720" rtlCol="0" anchor="b">
            <a:normAutofit lnSpcReduction="10000"/>
          </a:bodyPr>
          <a:lstStyle/>
          <a:p>
            <a:pPr algn="ctr"/>
            <a:r>
              <a:rPr lang="en-US" b="1" dirty="0">
                <a:latin typeface="+mn-lt"/>
              </a:rPr>
              <a:t>Presidential Level ($1,000,000+)</a:t>
            </a:r>
          </a:p>
        </p:txBody>
      </p:sp>
      <p:sp>
        <p:nvSpPr>
          <p:cNvPr id="11" name="TextBox 10">
            <a:extLst>
              <a:ext uri="{FF2B5EF4-FFF2-40B4-BE49-F238E27FC236}">
                <a16:creationId xmlns:a16="http://schemas.microsoft.com/office/drawing/2014/main" id="{F1D378A5-5B05-427C-AE23-24B602DFB13A}"/>
              </a:ext>
            </a:extLst>
          </p:cNvPr>
          <p:cNvSpPr txBox="1"/>
          <p:nvPr/>
        </p:nvSpPr>
        <p:spPr>
          <a:xfrm>
            <a:off x="818110" y="2912081"/>
            <a:ext cx="9986248" cy="361127"/>
          </a:xfrm>
          <a:prstGeom prst="rect">
            <a:avLst/>
          </a:prstGeom>
        </p:spPr>
        <p:style>
          <a:lnRef idx="1">
            <a:schemeClr val="accent6"/>
          </a:lnRef>
          <a:fillRef idx="2">
            <a:schemeClr val="accent6"/>
          </a:fillRef>
          <a:effectRef idx="1">
            <a:schemeClr val="accent6"/>
          </a:effectRef>
          <a:fontRef idx="minor">
            <a:schemeClr val="dk1"/>
          </a:fontRef>
        </p:style>
        <p:txBody>
          <a:bodyPr vert="horz" wrap="square" lIns="91440" tIns="45720" rIns="91440" bIns="45720" rtlCol="0" anchor="b">
            <a:normAutofit lnSpcReduction="10000"/>
          </a:bodyPr>
          <a:lstStyle/>
          <a:p>
            <a:pPr algn="ctr"/>
            <a:r>
              <a:rPr lang="en-US" b="1" dirty="0">
                <a:latin typeface="+mn-lt"/>
              </a:rPr>
              <a:t>Platinum Level ($500,000)</a:t>
            </a:r>
          </a:p>
        </p:txBody>
      </p:sp>
      <p:pic>
        <p:nvPicPr>
          <p:cNvPr id="1029" name="Picture 5">
            <a:extLst>
              <a:ext uri="{FF2B5EF4-FFF2-40B4-BE49-F238E27FC236}">
                <a16:creationId xmlns:a16="http://schemas.microsoft.com/office/drawing/2014/main" id="{42DEE410-4BAE-4BA1-AEA2-55D5946508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0242" y="3429000"/>
            <a:ext cx="1668722" cy="466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3" name="TextBox 12">
            <a:extLst>
              <a:ext uri="{FF2B5EF4-FFF2-40B4-BE49-F238E27FC236}">
                <a16:creationId xmlns:a16="http://schemas.microsoft.com/office/drawing/2014/main" id="{6575AA88-9C69-4020-89AB-9017D5046BB2}"/>
              </a:ext>
            </a:extLst>
          </p:cNvPr>
          <p:cNvSpPr txBox="1"/>
          <p:nvPr/>
        </p:nvSpPr>
        <p:spPr>
          <a:xfrm>
            <a:off x="838198" y="4037022"/>
            <a:ext cx="9966159" cy="361127"/>
          </a:xfrm>
          <a:prstGeom prst="rect">
            <a:avLst/>
          </a:prstGeom>
        </p:spPr>
        <p:style>
          <a:lnRef idx="1">
            <a:schemeClr val="accent6"/>
          </a:lnRef>
          <a:fillRef idx="2">
            <a:schemeClr val="accent6"/>
          </a:fillRef>
          <a:effectRef idx="1">
            <a:schemeClr val="accent6"/>
          </a:effectRef>
          <a:fontRef idx="minor">
            <a:schemeClr val="dk1"/>
          </a:fontRef>
        </p:style>
        <p:txBody>
          <a:bodyPr vert="horz" wrap="square" lIns="91440" tIns="45720" rIns="91440" bIns="45720" rtlCol="0" anchor="b">
            <a:normAutofit lnSpcReduction="10000"/>
          </a:bodyPr>
          <a:lstStyle/>
          <a:p>
            <a:pPr algn="ctr"/>
            <a:r>
              <a:rPr lang="en-US" b="1" dirty="0">
                <a:latin typeface="+mn-lt"/>
              </a:rPr>
              <a:t>Diamond Level ($250,000)</a:t>
            </a:r>
          </a:p>
        </p:txBody>
      </p:sp>
      <p:sp>
        <p:nvSpPr>
          <p:cNvPr id="15" name="TextBox 14">
            <a:extLst>
              <a:ext uri="{FF2B5EF4-FFF2-40B4-BE49-F238E27FC236}">
                <a16:creationId xmlns:a16="http://schemas.microsoft.com/office/drawing/2014/main" id="{56B08D8E-6B97-49EF-8BAC-5A74271A8F60}"/>
              </a:ext>
            </a:extLst>
          </p:cNvPr>
          <p:cNvSpPr txBox="1"/>
          <p:nvPr/>
        </p:nvSpPr>
        <p:spPr>
          <a:xfrm>
            <a:off x="843998" y="5301280"/>
            <a:ext cx="9960359" cy="361127"/>
          </a:xfrm>
          <a:prstGeom prst="rect">
            <a:avLst/>
          </a:prstGeom>
        </p:spPr>
        <p:style>
          <a:lnRef idx="1">
            <a:schemeClr val="accent6"/>
          </a:lnRef>
          <a:fillRef idx="2">
            <a:schemeClr val="accent6"/>
          </a:fillRef>
          <a:effectRef idx="1">
            <a:schemeClr val="accent6"/>
          </a:effectRef>
          <a:fontRef idx="minor">
            <a:schemeClr val="dk1"/>
          </a:fontRef>
        </p:style>
        <p:txBody>
          <a:bodyPr vert="horz" wrap="square" lIns="91440" tIns="45720" rIns="91440" bIns="45720" rtlCol="0" anchor="b">
            <a:normAutofit lnSpcReduction="10000"/>
          </a:bodyPr>
          <a:lstStyle/>
          <a:p>
            <a:pPr algn="ctr"/>
            <a:r>
              <a:rPr lang="en-US" b="1" dirty="0">
                <a:latin typeface="+mn-lt"/>
              </a:rPr>
              <a:t>Gold Level ($100,000)</a:t>
            </a:r>
          </a:p>
        </p:txBody>
      </p:sp>
      <p:pic>
        <p:nvPicPr>
          <p:cNvPr id="1030" name="Picture 6">
            <a:extLst>
              <a:ext uri="{FF2B5EF4-FFF2-40B4-BE49-F238E27FC236}">
                <a16:creationId xmlns:a16="http://schemas.microsoft.com/office/drawing/2014/main" id="{D8413EF0-9872-4B79-AA96-5085A6999E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7896" y="4481333"/>
            <a:ext cx="1104631" cy="5698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32" name="Picture 8">
            <a:extLst>
              <a:ext uri="{FF2B5EF4-FFF2-40B4-BE49-F238E27FC236}">
                <a16:creationId xmlns:a16="http://schemas.microsoft.com/office/drawing/2014/main" id="{C762FEF1-BFF1-4C36-A461-A3C5C9868E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46979" y="5912520"/>
            <a:ext cx="106838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33" name="Picture 9">
            <a:extLst>
              <a:ext uri="{FF2B5EF4-FFF2-40B4-BE49-F238E27FC236}">
                <a16:creationId xmlns:a16="http://schemas.microsoft.com/office/drawing/2014/main" id="{5B03C884-481B-4A54-B345-325AC7576A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0294" y="4490152"/>
            <a:ext cx="1785938"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Rectangle: Rounded Corners 1">
            <a:extLst>
              <a:ext uri="{FF2B5EF4-FFF2-40B4-BE49-F238E27FC236}">
                <a16:creationId xmlns:a16="http://schemas.microsoft.com/office/drawing/2014/main" id="{1BF0DC07-4326-55E7-7ECE-279169B67C92}"/>
              </a:ext>
            </a:extLst>
          </p:cNvPr>
          <p:cNvSpPr/>
          <p:nvPr/>
        </p:nvSpPr>
        <p:spPr>
          <a:xfrm>
            <a:off x="6948964" y="4517118"/>
            <a:ext cx="1669598" cy="49053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Anonymous Donor</a:t>
            </a:r>
          </a:p>
        </p:txBody>
      </p:sp>
    </p:spTree>
    <p:extLst>
      <p:ext uri="{BB962C8B-B14F-4D97-AF65-F5344CB8AC3E}">
        <p14:creationId xmlns:p14="http://schemas.microsoft.com/office/powerpoint/2010/main" val="4058437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284CD23-3588-4F0F-B5FD-9940AFFDD46F}"/>
              </a:ext>
            </a:extLst>
          </p:cNvPr>
          <p:cNvSpPr>
            <a:spLocks noGrp="1"/>
          </p:cNvSpPr>
          <p:nvPr>
            <p:ph type="body" sz="quarter" idx="10"/>
          </p:nvPr>
        </p:nvSpPr>
        <p:spPr/>
        <p:txBody>
          <a:bodyPr/>
          <a:lstStyle/>
          <a:p>
            <a:r>
              <a:rPr lang="en-US" dirty="0"/>
              <a:t>Organizational Supporters</a:t>
            </a:r>
          </a:p>
        </p:txBody>
      </p:sp>
      <p:sp>
        <p:nvSpPr>
          <p:cNvPr id="4" name="TextBox 3">
            <a:extLst>
              <a:ext uri="{FF2B5EF4-FFF2-40B4-BE49-F238E27FC236}">
                <a16:creationId xmlns:a16="http://schemas.microsoft.com/office/drawing/2014/main" id="{5EC7C9EE-B06B-48A9-883F-4EEB67293517}"/>
              </a:ext>
            </a:extLst>
          </p:cNvPr>
          <p:cNvSpPr txBox="1"/>
          <p:nvPr/>
        </p:nvSpPr>
        <p:spPr>
          <a:xfrm>
            <a:off x="838199" y="1307044"/>
            <a:ext cx="10736180" cy="361127"/>
          </a:xfrm>
          <a:prstGeom prst="rect">
            <a:avLst/>
          </a:prstGeom>
        </p:spPr>
        <p:style>
          <a:lnRef idx="1">
            <a:schemeClr val="accent6"/>
          </a:lnRef>
          <a:fillRef idx="2">
            <a:schemeClr val="accent6"/>
          </a:fillRef>
          <a:effectRef idx="1">
            <a:schemeClr val="accent6"/>
          </a:effectRef>
          <a:fontRef idx="minor">
            <a:schemeClr val="dk1"/>
          </a:fontRef>
        </p:style>
        <p:txBody>
          <a:bodyPr vert="horz" wrap="square" lIns="91440" tIns="45720" rIns="91440" bIns="45720" rtlCol="0" anchor="b">
            <a:normAutofit lnSpcReduction="10000"/>
          </a:bodyPr>
          <a:lstStyle/>
          <a:p>
            <a:pPr algn="ctr"/>
            <a:r>
              <a:rPr lang="en-US" b="1" dirty="0">
                <a:latin typeface="+mn-lt"/>
              </a:rPr>
              <a:t>Silver Level ($50,000)</a:t>
            </a:r>
          </a:p>
        </p:txBody>
      </p:sp>
      <p:sp>
        <p:nvSpPr>
          <p:cNvPr id="11" name="TextBox 10">
            <a:extLst>
              <a:ext uri="{FF2B5EF4-FFF2-40B4-BE49-F238E27FC236}">
                <a16:creationId xmlns:a16="http://schemas.microsoft.com/office/drawing/2014/main" id="{F1D378A5-5B05-427C-AE23-24B602DFB13A}"/>
              </a:ext>
            </a:extLst>
          </p:cNvPr>
          <p:cNvSpPr txBox="1"/>
          <p:nvPr/>
        </p:nvSpPr>
        <p:spPr>
          <a:xfrm>
            <a:off x="818110" y="2912081"/>
            <a:ext cx="10736180" cy="361127"/>
          </a:xfrm>
          <a:prstGeom prst="rect">
            <a:avLst/>
          </a:prstGeom>
        </p:spPr>
        <p:style>
          <a:lnRef idx="1">
            <a:schemeClr val="accent6"/>
          </a:lnRef>
          <a:fillRef idx="2">
            <a:schemeClr val="accent6"/>
          </a:fillRef>
          <a:effectRef idx="1">
            <a:schemeClr val="accent6"/>
          </a:effectRef>
          <a:fontRef idx="minor">
            <a:schemeClr val="dk1"/>
          </a:fontRef>
        </p:style>
        <p:txBody>
          <a:bodyPr vert="horz" wrap="square" lIns="91440" tIns="45720" rIns="91440" bIns="45720" rtlCol="0" anchor="b">
            <a:normAutofit lnSpcReduction="10000"/>
          </a:bodyPr>
          <a:lstStyle/>
          <a:p>
            <a:pPr algn="ctr"/>
            <a:r>
              <a:rPr lang="en-US" b="1" dirty="0">
                <a:latin typeface="+mn-lt"/>
              </a:rPr>
              <a:t>Bronze Level ($25,000)</a:t>
            </a:r>
          </a:p>
        </p:txBody>
      </p:sp>
      <p:pic>
        <p:nvPicPr>
          <p:cNvPr id="2054" name="Picture 6">
            <a:extLst>
              <a:ext uri="{FF2B5EF4-FFF2-40B4-BE49-F238E27FC236}">
                <a16:creationId xmlns:a16="http://schemas.microsoft.com/office/drawing/2014/main" id="{16DD30A0-6C26-49A9-B938-CFA83515BE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4875" y="3560519"/>
            <a:ext cx="1425607" cy="7031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055" name="Picture 7">
            <a:extLst>
              <a:ext uri="{FF2B5EF4-FFF2-40B4-BE49-F238E27FC236}">
                <a16:creationId xmlns:a16="http://schemas.microsoft.com/office/drawing/2014/main" id="{7C725A8C-115A-4192-AE0B-C3203E47FA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6979" y="1885078"/>
            <a:ext cx="667482" cy="6647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 name="Picture 2" descr="Logo, company name&#10;&#10;Description automatically generated">
            <a:extLst>
              <a:ext uri="{FF2B5EF4-FFF2-40B4-BE49-F238E27FC236}">
                <a16:creationId xmlns:a16="http://schemas.microsoft.com/office/drawing/2014/main" id="{19510A57-7691-4F82-A1CB-A70A3776EBE3}"/>
              </a:ext>
            </a:extLst>
          </p:cNvPr>
          <p:cNvPicPr>
            <a:picLocks noChangeAspect="1"/>
          </p:cNvPicPr>
          <p:nvPr/>
        </p:nvPicPr>
        <p:blipFill>
          <a:blip r:embed="rId4"/>
          <a:stretch>
            <a:fillRect/>
          </a:stretch>
        </p:blipFill>
        <p:spPr>
          <a:xfrm>
            <a:off x="4166441" y="1715758"/>
            <a:ext cx="1791739" cy="1003374"/>
          </a:xfrm>
          <a:prstGeom prst="rect">
            <a:avLst/>
          </a:prstGeom>
        </p:spPr>
      </p:pic>
      <p:pic>
        <p:nvPicPr>
          <p:cNvPr id="1026" name="Picture 2" descr="Advertorial: Ergon Offers Insight on Security of Supply - F&amp;L Asia">
            <a:extLst>
              <a:ext uri="{FF2B5EF4-FFF2-40B4-BE49-F238E27FC236}">
                <a16:creationId xmlns:a16="http://schemas.microsoft.com/office/drawing/2014/main" id="{9D13D0A6-BAA4-7079-49B7-08B592F89A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5147" y="3675330"/>
            <a:ext cx="1691312" cy="2367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94E18D49-F498-E9F4-D06A-E393713303C0}"/>
              </a:ext>
            </a:extLst>
          </p:cNvPr>
          <p:cNvSpPr/>
          <p:nvPr/>
        </p:nvSpPr>
        <p:spPr>
          <a:xfrm>
            <a:off x="5222773" y="3595430"/>
            <a:ext cx="1926854" cy="5956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Phi Gamma Delta of MIT</a:t>
            </a:r>
          </a:p>
        </p:txBody>
      </p:sp>
    </p:spTree>
    <p:extLst>
      <p:ext uri="{BB962C8B-B14F-4D97-AF65-F5344CB8AC3E}">
        <p14:creationId xmlns:p14="http://schemas.microsoft.com/office/powerpoint/2010/main" val="301887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23E615B3-F31C-439B-802A-5F6E79C4A93A}"/>
              </a:ext>
            </a:extLst>
          </p:cNvPr>
          <p:cNvSpPr>
            <a:spLocks noGrp="1"/>
          </p:cNvSpPr>
          <p:nvPr>
            <p:ph type="body" sz="quarter" idx="10"/>
          </p:nvPr>
        </p:nvSpPr>
        <p:spPr/>
        <p:txBody>
          <a:bodyPr/>
          <a:lstStyle/>
          <a:p>
            <a:r>
              <a:rPr lang="en-US" dirty="0"/>
              <a:t>Volunteer Leadership</a:t>
            </a:r>
          </a:p>
        </p:txBody>
      </p:sp>
      <p:sp>
        <p:nvSpPr>
          <p:cNvPr id="4" name="Slide Number Placeholder 3"/>
          <p:cNvSpPr>
            <a:spLocks noGrp="1"/>
          </p:cNvSpPr>
          <p:nvPr>
            <p:ph type="sldNum" sz="quarter" idx="4294967295"/>
          </p:nvPr>
        </p:nvSpPr>
        <p:spPr>
          <a:xfrm>
            <a:off x="9448800" y="6356350"/>
            <a:ext cx="2743200" cy="365125"/>
          </a:xfrm>
        </p:spPr>
        <p:txBody>
          <a:bodyPr/>
          <a:lstStyle/>
          <a:p>
            <a:pPr>
              <a:defRPr/>
            </a:pPr>
            <a:fld id="{8C7CEC71-083F-4E07-B1BC-43516C4531DC}" type="slidenum">
              <a:rPr lang="en-US" smtClean="0">
                <a:solidFill>
                  <a:prstClr val="black">
                    <a:tint val="75000"/>
                  </a:prstClr>
                </a:solidFill>
              </a:rPr>
              <a:pPr>
                <a:defRPr/>
              </a:pPr>
              <a:t>17</a:t>
            </a:fld>
            <a:endParaRPr lang="en-US" dirty="0">
              <a:solidFill>
                <a:prstClr val="black">
                  <a:tint val="75000"/>
                </a:prstClr>
              </a:solidFill>
            </a:endParaRPr>
          </a:p>
        </p:txBody>
      </p:sp>
      <p:sp>
        <p:nvSpPr>
          <p:cNvPr id="5" name="Content Placeholder 2"/>
          <p:cNvSpPr txBox="1">
            <a:spLocks/>
          </p:cNvSpPr>
          <p:nvPr/>
        </p:nvSpPr>
        <p:spPr>
          <a:xfrm>
            <a:off x="6897233" y="3666167"/>
            <a:ext cx="4284124" cy="1374476"/>
          </a:xfrm>
          <a:prstGeom prst="rect">
            <a:avLst/>
          </a:prstGeom>
        </p:spPr>
        <p:txBody>
          <a:bodyPr vert="horz" lIns="0" tIns="0" rIns="0" bIns="0" rtlCol="0">
            <a:noAutofit/>
          </a:bodyPr>
          <a:lstStyle>
            <a:lvl1pPr marL="342860" indent="-342860" algn="l" defTabSz="914293" rtl="0" eaLnBrk="1" latinLnBrk="0" hangingPunct="1">
              <a:spcBef>
                <a:spcPts val="1800"/>
              </a:spcBef>
              <a:buClr>
                <a:srgbClr val="215732"/>
              </a:buClr>
              <a:buSzPct val="100000"/>
              <a:buFont typeface="Wingdings" panose="05000000000000000000" pitchFamily="2" charset="2"/>
              <a:buChar char="§"/>
              <a:defRPr sz="2600" kern="1200">
                <a:solidFill>
                  <a:schemeClr val="tx1"/>
                </a:solidFill>
                <a:latin typeface="+mn-lt"/>
                <a:ea typeface="+mn-ea"/>
                <a:cs typeface="+mn-cs"/>
              </a:defRPr>
            </a:lvl1pPr>
            <a:lvl2pPr marL="742863" indent="-285717" algn="l" defTabSz="914293" rtl="0" eaLnBrk="1" latinLnBrk="0" hangingPunct="1">
              <a:spcBef>
                <a:spcPts val="1000"/>
              </a:spcBef>
              <a:buClr>
                <a:srgbClr val="215732"/>
              </a:buClr>
              <a:buSzPct val="100000"/>
              <a:buFont typeface="Wingdings" panose="05000000000000000000" pitchFamily="2" charset="2"/>
              <a:buChar char="§"/>
              <a:defRPr sz="2000" kern="1200">
                <a:solidFill>
                  <a:schemeClr val="tx1"/>
                </a:solidFill>
                <a:latin typeface="+mn-lt"/>
                <a:ea typeface="+mn-ea"/>
                <a:cs typeface="+mn-cs"/>
              </a:defRPr>
            </a:lvl2pPr>
            <a:lvl3pPr marL="1142867" indent="-228573" algn="l" defTabSz="914293" rtl="0" eaLnBrk="1" latinLnBrk="0" hangingPunct="1">
              <a:spcBef>
                <a:spcPts val="800"/>
              </a:spcBef>
              <a:buClr>
                <a:srgbClr val="215732"/>
              </a:buClr>
              <a:buSzPct val="100000"/>
              <a:buFont typeface="Wingdings" panose="05000000000000000000" pitchFamily="2" charset="2"/>
              <a:buChar char="§"/>
              <a:defRPr sz="1900" kern="1200">
                <a:solidFill>
                  <a:schemeClr val="tx1"/>
                </a:solidFill>
                <a:latin typeface="+mn-lt"/>
                <a:ea typeface="+mn-ea"/>
                <a:cs typeface="+mn-cs"/>
              </a:defRPr>
            </a:lvl3pPr>
            <a:lvl4pPr marL="1600013" indent="-228573" algn="l" defTabSz="914293" rtl="0" eaLnBrk="1" latinLnBrk="0" hangingPunct="1">
              <a:spcBef>
                <a:spcPts val="600"/>
              </a:spcBef>
              <a:buClr>
                <a:srgbClr val="215732"/>
              </a:buClr>
              <a:buSzPct val="100000"/>
              <a:buFont typeface="Wingdings" panose="05000000000000000000" pitchFamily="2" charset="2"/>
              <a:buChar char="§"/>
              <a:defRPr sz="1800" kern="1200">
                <a:solidFill>
                  <a:schemeClr val="tx1"/>
                </a:solidFill>
                <a:latin typeface="+mn-lt"/>
                <a:ea typeface="+mn-ea"/>
                <a:cs typeface="+mn-cs"/>
              </a:defRPr>
            </a:lvl4pPr>
            <a:lvl5pPr marL="2057159" indent="-228573" algn="l" defTabSz="914293" rtl="0" eaLnBrk="1" latinLnBrk="0" hangingPunct="1">
              <a:spcBef>
                <a:spcPts val="600"/>
              </a:spcBef>
              <a:buClr>
                <a:srgbClr val="215732"/>
              </a:buClr>
              <a:buSzPct val="100000"/>
              <a:buFont typeface="Wingdings" panose="05000000000000000000" pitchFamily="2" charset="2"/>
              <a:buChar char="§"/>
              <a:defRPr sz="18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4156" lvl="1" indent="-284156"/>
            <a:r>
              <a:rPr lang="en-US" sz="2133" dirty="0"/>
              <a:t>Region 4  - Brianna Swenson</a:t>
            </a:r>
          </a:p>
          <a:p>
            <a:pPr marL="284156" lvl="1" indent="-284156"/>
            <a:r>
              <a:rPr lang="en-US" sz="2133" dirty="0"/>
              <a:t>Region 5 – Julia </a:t>
            </a:r>
            <a:r>
              <a:rPr lang="en-US" sz="2133" dirty="0" err="1"/>
              <a:t>Matevosjana</a:t>
            </a:r>
            <a:endParaRPr lang="en-US" sz="2133" dirty="0"/>
          </a:p>
          <a:p>
            <a:pPr marL="284156" lvl="1" indent="-284156"/>
            <a:r>
              <a:rPr lang="en-US" sz="2133" dirty="0"/>
              <a:t>Region 6 – Jesus Sanchez </a:t>
            </a:r>
          </a:p>
        </p:txBody>
      </p:sp>
      <p:sp>
        <p:nvSpPr>
          <p:cNvPr id="7" name="Content Placeholder 2"/>
          <p:cNvSpPr txBox="1">
            <a:spLocks/>
          </p:cNvSpPr>
          <p:nvPr/>
        </p:nvSpPr>
        <p:spPr>
          <a:xfrm>
            <a:off x="6897233" y="2283088"/>
            <a:ext cx="4690533" cy="1218115"/>
          </a:xfrm>
          <a:prstGeom prst="rect">
            <a:avLst/>
          </a:prstGeom>
        </p:spPr>
        <p:txBody>
          <a:bodyPr vert="horz" lIns="0" tIns="0" rIns="0" bIns="0" rtlCol="0">
            <a:noAutofit/>
          </a:bodyPr>
          <a:lstStyle>
            <a:lvl1pPr marL="342860" indent="-342860" algn="l" defTabSz="914293" rtl="0" eaLnBrk="1" latinLnBrk="0" hangingPunct="1">
              <a:spcBef>
                <a:spcPts val="1800"/>
              </a:spcBef>
              <a:buClr>
                <a:srgbClr val="215732"/>
              </a:buClr>
              <a:buSzPct val="100000"/>
              <a:buFont typeface="Wingdings" panose="05000000000000000000" pitchFamily="2" charset="2"/>
              <a:buChar char="§"/>
              <a:defRPr sz="2600" kern="1200">
                <a:solidFill>
                  <a:schemeClr val="tx1"/>
                </a:solidFill>
                <a:latin typeface="+mn-lt"/>
                <a:ea typeface="+mn-ea"/>
                <a:cs typeface="+mn-cs"/>
              </a:defRPr>
            </a:lvl1pPr>
            <a:lvl2pPr marL="742863" indent="-285717" algn="l" defTabSz="914293" rtl="0" eaLnBrk="1" latinLnBrk="0" hangingPunct="1">
              <a:spcBef>
                <a:spcPts val="1000"/>
              </a:spcBef>
              <a:buClr>
                <a:srgbClr val="215732"/>
              </a:buClr>
              <a:buSzPct val="100000"/>
              <a:buFont typeface="Wingdings" panose="05000000000000000000" pitchFamily="2" charset="2"/>
              <a:buChar char="§"/>
              <a:defRPr sz="2000" kern="1200">
                <a:solidFill>
                  <a:schemeClr val="tx1"/>
                </a:solidFill>
                <a:latin typeface="+mn-lt"/>
                <a:ea typeface="+mn-ea"/>
                <a:cs typeface="+mn-cs"/>
              </a:defRPr>
            </a:lvl2pPr>
            <a:lvl3pPr marL="1142867" indent="-228573" algn="l" defTabSz="914293" rtl="0" eaLnBrk="1" latinLnBrk="0" hangingPunct="1">
              <a:spcBef>
                <a:spcPts val="800"/>
              </a:spcBef>
              <a:buClr>
                <a:srgbClr val="215732"/>
              </a:buClr>
              <a:buSzPct val="100000"/>
              <a:buFont typeface="Wingdings" panose="05000000000000000000" pitchFamily="2" charset="2"/>
              <a:buChar char="§"/>
              <a:defRPr sz="1900" kern="1200">
                <a:solidFill>
                  <a:schemeClr val="tx1"/>
                </a:solidFill>
                <a:latin typeface="+mn-lt"/>
                <a:ea typeface="+mn-ea"/>
                <a:cs typeface="+mn-cs"/>
              </a:defRPr>
            </a:lvl3pPr>
            <a:lvl4pPr marL="1600013" indent="-228573" algn="l" defTabSz="914293" rtl="0" eaLnBrk="1" latinLnBrk="0" hangingPunct="1">
              <a:spcBef>
                <a:spcPts val="600"/>
              </a:spcBef>
              <a:buClr>
                <a:srgbClr val="215732"/>
              </a:buClr>
              <a:buSzPct val="100000"/>
              <a:buFont typeface="Wingdings" panose="05000000000000000000" pitchFamily="2" charset="2"/>
              <a:buChar char="§"/>
              <a:defRPr sz="1800" kern="1200">
                <a:solidFill>
                  <a:schemeClr val="tx1"/>
                </a:solidFill>
                <a:latin typeface="+mn-lt"/>
                <a:ea typeface="+mn-ea"/>
                <a:cs typeface="+mn-cs"/>
              </a:defRPr>
            </a:lvl4pPr>
            <a:lvl5pPr marL="2057159" indent="-228573" algn="l" defTabSz="914293" rtl="0" eaLnBrk="1" latinLnBrk="0" hangingPunct="1">
              <a:spcBef>
                <a:spcPts val="600"/>
              </a:spcBef>
              <a:buClr>
                <a:srgbClr val="215732"/>
              </a:buClr>
              <a:buSzPct val="100000"/>
              <a:buFont typeface="Wingdings" panose="05000000000000000000" pitchFamily="2" charset="2"/>
              <a:buChar char="§"/>
              <a:defRPr sz="18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4156" lvl="1" indent="-284156"/>
            <a:r>
              <a:rPr lang="en-US" sz="2133" dirty="0"/>
              <a:t>Region 1 – </a:t>
            </a:r>
            <a:r>
              <a:rPr lang="en-US" sz="2133" dirty="0" err="1"/>
              <a:t>Subhadarshi</a:t>
            </a:r>
            <a:r>
              <a:rPr lang="en-US" sz="2133" dirty="0"/>
              <a:t> Sarkar</a:t>
            </a:r>
          </a:p>
          <a:p>
            <a:pPr marL="284156" lvl="1" indent="-284156"/>
            <a:r>
              <a:rPr lang="en-US" sz="2133" dirty="0"/>
              <a:t>Region 3 –  </a:t>
            </a:r>
            <a:r>
              <a:rPr lang="en-US" sz="2133" dirty="0" err="1"/>
              <a:t>Hasala</a:t>
            </a:r>
            <a:r>
              <a:rPr lang="en-US" sz="2133" dirty="0"/>
              <a:t> </a:t>
            </a:r>
            <a:r>
              <a:rPr lang="en-US" sz="2133" dirty="0" err="1"/>
              <a:t>Dharmawardena</a:t>
            </a:r>
            <a:r>
              <a:rPr lang="en-US" sz="2133" dirty="0"/>
              <a:t> </a:t>
            </a:r>
          </a:p>
          <a:p>
            <a:pPr marL="284156" lvl="1" indent="-284156"/>
            <a:r>
              <a:rPr lang="en-US" sz="2133" dirty="0"/>
              <a:t>Region 2 –  Robert </a:t>
            </a:r>
            <a:r>
              <a:rPr lang="en-US" sz="2000" b="0" i="0" dirty="0" err="1">
                <a:solidFill>
                  <a:srgbClr val="222222"/>
                </a:solidFill>
                <a:effectLst/>
                <a:latin typeface="Google Sans"/>
              </a:rPr>
              <a:t>Kerestes</a:t>
            </a:r>
            <a:endParaRPr lang="en-US" sz="2133" dirty="0"/>
          </a:p>
        </p:txBody>
      </p:sp>
      <p:sp>
        <p:nvSpPr>
          <p:cNvPr id="14" name="TextBox 13"/>
          <p:cNvSpPr txBox="1"/>
          <p:nvPr/>
        </p:nvSpPr>
        <p:spPr>
          <a:xfrm>
            <a:off x="6897233" y="1656459"/>
            <a:ext cx="6079076" cy="461665"/>
          </a:xfrm>
          <a:prstGeom prst="rect">
            <a:avLst/>
          </a:prstGeom>
          <a:noFill/>
        </p:spPr>
        <p:txBody>
          <a:bodyPr wrap="square" rtlCol="0">
            <a:spAutoFit/>
          </a:bodyPr>
          <a:lstStyle/>
          <a:p>
            <a:r>
              <a:rPr lang="en-US" sz="2400" b="1" dirty="0">
                <a:solidFill>
                  <a:srgbClr val="006600"/>
                </a:solidFill>
              </a:rPr>
              <a:t>Regional Review Committee Chairs</a:t>
            </a:r>
          </a:p>
        </p:txBody>
      </p:sp>
      <p:sp>
        <p:nvSpPr>
          <p:cNvPr id="22" name="TextBox 21">
            <a:extLst>
              <a:ext uri="{FF2B5EF4-FFF2-40B4-BE49-F238E27FC236}">
                <a16:creationId xmlns:a16="http://schemas.microsoft.com/office/drawing/2014/main" id="{951B4C88-61A0-49A3-8853-88E444437E46}"/>
              </a:ext>
            </a:extLst>
          </p:cNvPr>
          <p:cNvSpPr txBox="1"/>
          <p:nvPr/>
        </p:nvSpPr>
        <p:spPr>
          <a:xfrm>
            <a:off x="762625" y="4440478"/>
            <a:ext cx="3628291" cy="830997"/>
          </a:xfrm>
          <a:prstGeom prst="rect">
            <a:avLst/>
          </a:prstGeom>
          <a:noFill/>
        </p:spPr>
        <p:txBody>
          <a:bodyPr wrap="square" rtlCol="0">
            <a:spAutoFit/>
          </a:bodyPr>
          <a:lstStyle/>
          <a:p>
            <a:pPr algn="ctr"/>
            <a:r>
              <a:rPr lang="en-US" sz="2400" dirty="0"/>
              <a:t>Vice President - Education</a:t>
            </a:r>
          </a:p>
          <a:p>
            <a:pPr algn="ctr"/>
            <a:r>
              <a:rPr lang="en-US" sz="2400" dirty="0"/>
              <a:t>Nirmal-Kumar C. Nair</a:t>
            </a:r>
          </a:p>
        </p:txBody>
      </p:sp>
      <p:pic>
        <p:nvPicPr>
          <p:cNvPr id="3" name="Picture 2" descr="A close-up of a person smiling&#10;&#10;Description automatically generated">
            <a:extLst>
              <a:ext uri="{FF2B5EF4-FFF2-40B4-BE49-F238E27FC236}">
                <a16:creationId xmlns:a16="http://schemas.microsoft.com/office/drawing/2014/main" id="{53AE590C-DAAE-DB0E-CC0B-4E397B7E300B}"/>
              </a:ext>
            </a:extLst>
          </p:cNvPr>
          <p:cNvPicPr>
            <a:picLocks noChangeAspect="1"/>
          </p:cNvPicPr>
          <p:nvPr/>
        </p:nvPicPr>
        <p:blipFill>
          <a:blip r:embed="rId2"/>
          <a:stretch>
            <a:fillRect/>
          </a:stretch>
        </p:blipFill>
        <p:spPr>
          <a:xfrm>
            <a:off x="1281371" y="1510626"/>
            <a:ext cx="2590800" cy="2552700"/>
          </a:xfrm>
          <a:prstGeom prst="rect">
            <a:avLst/>
          </a:prstGeom>
        </p:spPr>
      </p:pic>
    </p:spTree>
    <p:extLst>
      <p:ext uri="{BB962C8B-B14F-4D97-AF65-F5344CB8AC3E}">
        <p14:creationId xmlns:p14="http://schemas.microsoft.com/office/powerpoint/2010/main" val="3786047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14C663-AB0D-48B8-8FEE-53039F3C24F9}"/>
              </a:ext>
            </a:extLst>
          </p:cNvPr>
          <p:cNvSpPr>
            <a:spLocks noGrp="1"/>
          </p:cNvSpPr>
          <p:nvPr>
            <p:ph type="body" sz="quarter" idx="10"/>
          </p:nvPr>
        </p:nvSpPr>
        <p:spPr/>
        <p:txBody>
          <a:bodyPr/>
          <a:lstStyle/>
          <a:p>
            <a:r>
              <a:rPr lang="en-US" dirty="0"/>
              <a:t>Final Comments</a:t>
            </a:r>
          </a:p>
        </p:txBody>
      </p:sp>
      <p:sp>
        <p:nvSpPr>
          <p:cNvPr id="3" name="Text Placeholder 2">
            <a:extLst>
              <a:ext uri="{FF2B5EF4-FFF2-40B4-BE49-F238E27FC236}">
                <a16:creationId xmlns:a16="http://schemas.microsoft.com/office/drawing/2014/main" id="{DA5A5DBA-9B40-4DE1-A7D4-4B2F01DFF8FA}"/>
              </a:ext>
            </a:extLst>
          </p:cNvPr>
          <p:cNvSpPr>
            <a:spLocks noGrp="1"/>
          </p:cNvSpPr>
          <p:nvPr>
            <p:ph type="body" sz="quarter" idx="11"/>
          </p:nvPr>
        </p:nvSpPr>
        <p:spPr>
          <a:xfrm>
            <a:off x="1161160" y="1212599"/>
            <a:ext cx="9869680" cy="1026399"/>
          </a:xfrm>
        </p:spPr>
        <p:txBody>
          <a:bodyPr/>
          <a:lstStyle/>
          <a:p>
            <a:pPr algn="ctr"/>
            <a:r>
              <a:rPr lang="en-US" sz="3200" dirty="0"/>
              <a:t>We need support to ensure the initiative continues to have an impact in the lives of students and the industry.</a:t>
            </a:r>
          </a:p>
          <a:p>
            <a:pPr algn="ctr"/>
            <a:endParaRPr lang="en-US" dirty="0"/>
          </a:p>
        </p:txBody>
      </p:sp>
      <p:pic>
        <p:nvPicPr>
          <p:cNvPr id="5" name="Picture 4">
            <a:extLst>
              <a:ext uri="{FF2B5EF4-FFF2-40B4-BE49-F238E27FC236}">
                <a16:creationId xmlns:a16="http://schemas.microsoft.com/office/drawing/2014/main" id="{0EF667BE-15B4-4FED-ABB3-C48615BC5A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8374" y="5343078"/>
            <a:ext cx="4725627" cy="1048197"/>
          </a:xfrm>
          <a:prstGeom prst="rect">
            <a:avLst/>
          </a:prstGeom>
        </p:spPr>
      </p:pic>
      <p:sp>
        <p:nvSpPr>
          <p:cNvPr id="6" name="TextBox 5">
            <a:extLst>
              <a:ext uri="{FF2B5EF4-FFF2-40B4-BE49-F238E27FC236}">
                <a16:creationId xmlns:a16="http://schemas.microsoft.com/office/drawing/2014/main" id="{38105B2D-9CFB-409A-B126-E42D36F5C591}"/>
              </a:ext>
            </a:extLst>
          </p:cNvPr>
          <p:cNvSpPr txBox="1"/>
          <p:nvPr/>
        </p:nvSpPr>
        <p:spPr>
          <a:xfrm>
            <a:off x="760576" y="2521059"/>
            <a:ext cx="10817124" cy="2554545"/>
          </a:xfrm>
          <a:prstGeom prst="rect">
            <a:avLst/>
          </a:prstGeom>
          <a:noFill/>
        </p:spPr>
        <p:txBody>
          <a:bodyPr wrap="square" rtlCol="0">
            <a:spAutoFit/>
          </a:bodyPr>
          <a:lstStyle/>
          <a:p>
            <a:pPr marL="285750" indent="-285750">
              <a:buFont typeface="Arial" panose="020B0604020202020204" pitchFamily="34" charset="0"/>
              <a:buChar char="•"/>
            </a:pPr>
            <a:r>
              <a:rPr lang="en-US" sz="3200" dirty="0"/>
              <a:t>Students are inspired by and thankful for the program. </a:t>
            </a:r>
          </a:p>
          <a:p>
            <a:pPr marL="285750" indent="-285750">
              <a:buFont typeface="Arial" panose="020B0604020202020204" pitchFamily="34" charset="0"/>
              <a:buChar char="•"/>
            </a:pPr>
            <a:r>
              <a:rPr lang="en-US" sz="3200" dirty="0"/>
              <a:t>Alumni laud the impact the program had on their lives and career path.</a:t>
            </a:r>
          </a:p>
          <a:p>
            <a:pPr marL="285750" indent="-285750">
              <a:buFont typeface="Arial" panose="020B0604020202020204" pitchFamily="34" charset="0"/>
              <a:buChar char="•"/>
            </a:pPr>
            <a:r>
              <a:rPr lang="en-US" sz="3200" dirty="0"/>
              <a:t>Industry partners continue to express the need for the program</a:t>
            </a:r>
          </a:p>
        </p:txBody>
      </p:sp>
    </p:spTree>
    <p:extLst>
      <p:ext uri="{BB962C8B-B14F-4D97-AF65-F5344CB8AC3E}">
        <p14:creationId xmlns:p14="http://schemas.microsoft.com/office/powerpoint/2010/main" val="4125861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C46936F-A1DD-43EF-8B59-2D79527D3D23}"/>
              </a:ext>
            </a:extLst>
          </p:cNvPr>
          <p:cNvSpPr>
            <a:spLocks noGrp="1"/>
          </p:cNvSpPr>
          <p:nvPr>
            <p:ph type="body" sz="quarter" idx="10"/>
          </p:nvPr>
        </p:nvSpPr>
        <p:spPr>
          <a:xfrm>
            <a:off x="769277" y="2859468"/>
            <a:ext cx="11229017" cy="1863524"/>
          </a:xfrm>
        </p:spPr>
        <p:txBody>
          <a:bodyPr/>
          <a:lstStyle/>
          <a:p>
            <a:pPr algn="ctr"/>
            <a:r>
              <a:rPr lang="en-US" sz="6000" dirty="0"/>
              <a:t>Questions – contact </a:t>
            </a:r>
            <a:r>
              <a:rPr lang="en-US" sz="6000" dirty="0">
                <a:hlinkClick r:id="rId2"/>
              </a:rPr>
              <a:t>pes@ieee.org</a:t>
            </a:r>
            <a:r>
              <a:rPr lang="en-US" sz="6000" dirty="0"/>
              <a:t> or </a:t>
            </a:r>
            <a:r>
              <a:rPr lang="en-US" sz="6000" dirty="0">
                <a:hlinkClick r:id="rId3"/>
              </a:rPr>
              <a:t>donate@ieee.org</a:t>
            </a:r>
            <a:endParaRPr lang="en-US" sz="6000" dirty="0"/>
          </a:p>
          <a:p>
            <a:pPr algn="ctr"/>
            <a:endParaRPr lang="en-US" sz="6000" dirty="0"/>
          </a:p>
        </p:txBody>
      </p:sp>
      <p:pic>
        <p:nvPicPr>
          <p:cNvPr id="7" name="Picture 6">
            <a:extLst>
              <a:ext uri="{FF2B5EF4-FFF2-40B4-BE49-F238E27FC236}">
                <a16:creationId xmlns:a16="http://schemas.microsoft.com/office/drawing/2014/main" id="{5C4852F3-81B3-47C2-AD0C-EEF782CEF4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8101" y="5390758"/>
            <a:ext cx="4725627" cy="1048197"/>
          </a:xfrm>
          <a:prstGeom prst="rect">
            <a:avLst/>
          </a:prstGeom>
        </p:spPr>
      </p:pic>
    </p:spTree>
    <p:extLst>
      <p:ext uri="{BB962C8B-B14F-4D97-AF65-F5344CB8AC3E}">
        <p14:creationId xmlns:p14="http://schemas.microsoft.com/office/powerpoint/2010/main" val="3636417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8A57B4E-BF41-4E9A-B5E0-DF2BE847DEBE}"/>
              </a:ext>
            </a:extLst>
          </p:cNvPr>
          <p:cNvSpPr>
            <a:spLocks noGrp="1"/>
          </p:cNvSpPr>
          <p:nvPr>
            <p:ph type="body" sz="quarter" idx="10"/>
          </p:nvPr>
        </p:nvSpPr>
        <p:spPr>
          <a:xfrm>
            <a:off x="521368" y="466725"/>
            <a:ext cx="7859045" cy="666750"/>
          </a:xfrm>
        </p:spPr>
        <p:txBody>
          <a:bodyPr/>
          <a:lstStyle/>
          <a:p>
            <a:r>
              <a:rPr lang="en-US" dirty="0"/>
              <a:t>Overview</a:t>
            </a:r>
          </a:p>
        </p:txBody>
      </p:sp>
      <p:sp>
        <p:nvSpPr>
          <p:cNvPr id="3" name="Content Placeholder 2"/>
          <p:cNvSpPr>
            <a:spLocks noGrp="1"/>
          </p:cNvSpPr>
          <p:nvPr>
            <p:ph sz="quarter" idx="13"/>
          </p:nvPr>
        </p:nvSpPr>
        <p:spPr>
          <a:xfrm>
            <a:off x="256309" y="1375734"/>
            <a:ext cx="9256660" cy="4789396"/>
          </a:xfrm>
        </p:spPr>
        <p:txBody>
          <a:bodyPr>
            <a:normAutofit/>
          </a:bodyPr>
          <a:lstStyle/>
          <a:p>
            <a:pPr marL="257168" lvl="1" indent="-257168">
              <a:spcBef>
                <a:spcPts val="1351"/>
              </a:spcBef>
              <a:buSzPct val="135000"/>
            </a:pPr>
            <a:r>
              <a:rPr lang="en-US" sz="2667" dirty="0"/>
              <a:t>Helps address the crucial challenge facing the field of power and energy –  shortage of power engineers needed to sustain and transform electric energy systems upon which the </a:t>
            </a:r>
            <a:r>
              <a:rPr lang="en-US" sz="2667" b="1" dirty="0"/>
              <a:t>United States &amp; Canada </a:t>
            </a:r>
            <a:r>
              <a:rPr lang="en-US" sz="2667" dirty="0"/>
              <a:t>so heavily rely</a:t>
            </a:r>
          </a:p>
          <a:p>
            <a:pPr marL="257168" lvl="1" indent="-257168">
              <a:spcBef>
                <a:spcPts val="1351"/>
              </a:spcBef>
              <a:buSzPct val="135000"/>
            </a:pPr>
            <a:r>
              <a:rPr lang="en-US" sz="2667" dirty="0"/>
              <a:t>Awards scholarships (up to US$7,000 over three years) to undergraduate electrical engineering students to attract top talent to the power and energy field</a:t>
            </a:r>
          </a:p>
          <a:p>
            <a:pPr marL="257168" lvl="1" indent="-257168">
              <a:spcBef>
                <a:spcPts val="1351"/>
              </a:spcBef>
              <a:buSzPct val="135000"/>
            </a:pPr>
            <a:r>
              <a:rPr lang="en-US" sz="2667" dirty="0"/>
              <a:t>Connects scholars to companies seeking highly qualified interns and co-op students giving them vital career experience prior to graduation</a:t>
            </a:r>
          </a:p>
        </p:txBody>
      </p:sp>
      <p:pic>
        <p:nvPicPr>
          <p:cNvPr id="5" name="Picture 4" descr="A person in a suit and tie&#10;&#10;Description automatically generated">
            <a:extLst>
              <a:ext uri="{FF2B5EF4-FFF2-40B4-BE49-F238E27FC236}">
                <a16:creationId xmlns:a16="http://schemas.microsoft.com/office/drawing/2014/main" id="{47FCB7E0-D88C-6828-4658-F1C48C20A9ED}"/>
              </a:ext>
            </a:extLst>
          </p:cNvPr>
          <p:cNvPicPr>
            <a:picLocks noChangeAspect="1"/>
          </p:cNvPicPr>
          <p:nvPr/>
        </p:nvPicPr>
        <p:blipFill>
          <a:blip r:embed="rId3"/>
          <a:stretch>
            <a:fillRect/>
          </a:stretch>
        </p:blipFill>
        <p:spPr>
          <a:xfrm>
            <a:off x="9101868" y="1874662"/>
            <a:ext cx="3090132" cy="2459792"/>
          </a:xfrm>
          <a:prstGeom prst="rect">
            <a:avLst/>
          </a:prstGeom>
        </p:spPr>
      </p:pic>
    </p:spTree>
    <p:extLst>
      <p:ext uri="{BB962C8B-B14F-4D97-AF65-F5344CB8AC3E}">
        <p14:creationId xmlns:p14="http://schemas.microsoft.com/office/powerpoint/2010/main" val="285497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557886-DD60-4EB1-8404-F9E103EF94AB}"/>
              </a:ext>
            </a:extLst>
          </p:cNvPr>
          <p:cNvSpPr>
            <a:spLocks noGrp="1"/>
          </p:cNvSpPr>
          <p:nvPr>
            <p:ph type="body" sz="quarter" idx="10"/>
          </p:nvPr>
        </p:nvSpPr>
        <p:spPr>
          <a:xfrm>
            <a:off x="272592" y="306810"/>
            <a:ext cx="7542213" cy="666750"/>
          </a:xfrm>
        </p:spPr>
        <p:txBody>
          <a:bodyPr/>
          <a:lstStyle/>
          <a:p>
            <a:r>
              <a:rPr lang="en-US" dirty="0"/>
              <a:t>Program Success</a:t>
            </a:r>
          </a:p>
        </p:txBody>
      </p:sp>
      <p:sp>
        <p:nvSpPr>
          <p:cNvPr id="3" name="Content Placeholder 2"/>
          <p:cNvSpPr>
            <a:spLocks noGrp="1"/>
          </p:cNvSpPr>
          <p:nvPr>
            <p:ph sz="quarter" idx="13"/>
          </p:nvPr>
        </p:nvSpPr>
        <p:spPr>
          <a:xfrm>
            <a:off x="304800" y="1124297"/>
            <a:ext cx="8088984" cy="5648862"/>
          </a:xfrm>
        </p:spPr>
        <p:txBody>
          <a:bodyPr>
            <a:noAutofit/>
          </a:bodyPr>
          <a:lstStyle/>
          <a:p>
            <a:pPr marL="342900" indent="-342900">
              <a:spcBef>
                <a:spcPts val="675"/>
              </a:spcBef>
              <a:buFont typeface="Arial" panose="020B0604020202020204" pitchFamily="34" charset="0"/>
              <a:buChar char="•"/>
            </a:pPr>
            <a:r>
              <a:rPr lang="en-US" sz="2400" b="1" dirty="0">
                <a:cs typeface="Arial" panose="020B0604020202020204" pitchFamily="34" charset="0"/>
              </a:rPr>
              <a:t>1,213 students </a:t>
            </a:r>
            <a:r>
              <a:rPr lang="en-US" sz="2400" dirty="0">
                <a:cs typeface="Arial" panose="020B0604020202020204" pitchFamily="34" charset="0"/>
              </a:rPr>
              <a:t>earned </a:t>
            </a:r>
            <a:r>
              <a:rPr lang="en-US" sz="2400" b="1" dirty="0">
                <a:cs typeface="Arial" panose="020B0604020202020204" pitchFamily="34" charset="0"/>
              </a:rPr>
              <a:t>2,038 scholarships </a:t>
            </a:r>
            <a:r>
              <a:rPr lang="en-US" sz="2400" dirty="0">
                <a:cs typeface="Arial" panose="020B0604020202020204" pitchFamily="34" charset="0"/>
              </a:rPr>
              <a:t>since 2011</a:t>
            </a:r>
          </a:p>
          <a:p>
            <a:pPr lvl="1">
              <a:spcBef>
                <a:spcPts val="675"/>
              </a:spcBef>
            </a:pPr>
            <a:r>
              <a:rPr lang="en-US" sz="1867" dirty="0">
                <a:cs typeface="Arial" panose="020B0604020202020204" pitchFamily="34" charset="0"/>
              </a:rPr>
              <a:t>Increasing gender diversity - </a:t>
            </a:r>
            <a:r>
              <a:rPr lang="en-US" sz="1867" b="1" dirty="0">
                <a:cs typeface="Arial" panose="020B0604020202020204" pitchFamily="34" charset="0"/>
              </a:rPr>
              <a:t>25% of all PES Scholars are female</a:t>
            </a:r>
          </a:p>
          <a:p>
            <a:pPr marL="342900" indent="-342900">
              <a:spcBef>
                <a:spcPts val="675"/>
              </a:spcBef>
              <a:buFont typeface="Arial" panose="020B0604020202020204" pitchFamily="34" charset="0"/>
              <a:buChar char="•"/>
            </a:pPr>
            <a:r>
              <a:rPr lang="en-US" sz="2400" dirty="0">
                <a:cs typeface="Arial" panose="020B0604020202020204" pitchFamily="34" charset="0"/>
              </a:rPr>
              <a:t>Built a pipeline of power engineers - Over </a:t>
            </a:r>
            <a:r>
              <a:rPr lang="en-US" sz="2400" b="1" dirty="0">
                <a:cs typeface="Arial" panose="020B0604020202020204" pitchFamily="34" charset="0"/>
              </a:rPr>
              <a:t>780 PES  Scholarship recipients</a:t>
            </a:r>
            <a:r>
              <a:rPr lang="en-US" sz="2400" dirty="0">
                <a:cs typeface="Arial" panose="020B0604020202020204" pitchFamily="34" charset="0"/>
              </a:rPr>
              <a:t> are working full time</a:t>
            </a:r>
          </a:p>
          <a:p>
            <a:pPr marL="342900" indent="-342900">
              <a:spcBef>
                <a:spcPts val="675"/>
              </a:spcBef>
              <a:buFont typeface="Arial" panose="020B0604020202020204" pitchFamily="34" charset="0"/>
              <a:buChar char="•"/>
            </a:pPr>
            <a:r>
              <a:rPr lang="en-US" sz="2400" dirty="0">
                <a:cs typeface="Arial" panose="020B0604020202020204" pitchFamily="34" charset="0"/>
              </a:rPr>
              <a:t>Created power engineering career awareness</a:t>
            </a:r>
          </a:p>
          <a:p>
            <a:pPr marL="342900" indent="-342900">
              <a:spcBef>
                <a:spcPts val="675"/>
              </a:spcBef>
              <a:buFont typeface="Arial" panose="020B0604020202020204" pitchFamily="34" charset="0"/>
              <a:buChar char="•"/>
            </a:pPr>
            <a:r>
              <a:rPr lang="en-US" sz="2400" dirty="0">
                <a:cs typeface="Arial" panose="020B0604020202020204" pitchFamily="34" charset="0"/>
              </a:rPr>
              <a:t>Revitalized power and energy curriculum</a:t>
            </a:r>
          </a:p>
          <a:p>
            <a:pPr marL="342900" indent="-342900">
              <a:spcBef>
                <a:spcPts val="675"/>
              </a:spcBef>
              <a:buFont typeface="Arial" panose="020B0604020202020204" pitchFamily="34" charset="0"/>
              <a:buChar char="•"/>
            </a:pPr>
            <a:r>
              <a:rPr lang="en-US" sz="2400" dirty="0">
                <a:cs typeface="Arial" panose="020B0604020202020204" pitchFamily="34" charset="0"/>
              </a:rPr>
              <a:t>Raised $9.0M+ in support of program</a:t>
            </a:r>
          </a:p>
          <a:p>
            <a:pPr marL="342900" indent="-342900">
              <a:spcBef>
                <a:spcPts val="675"/>
              </a:spcBef>
              <a:buFont typeface="Arial" panose="020B0604020202020204" pitchFamily="34" charset="0"/>
              <a:buChar char="•"/>
            </a:pPr>
            <a:r>
              <a:rPr lang="en-US" sz="2400" dirty="0">
                <a:cs typeface="Arial" panose="020B0604020202020204" pitchFamily="34" charset="0"/>
              </a:rPr>
              <a:t>Built a recognizable brand for IEEE</a:t>
            </a:r>
          </a:p>
          <a:p>
            <a:pPr marL="342900" indent="-342900">
              <a:spcBef>
                <a:spcPts val="675"/>
              </a:spcBef>
              <a:buFont typeface="Arial" panose="020B0604020202020204" pitchFamily="34" charset="0"/>
              <a:buChar char="•"/>
            </a:pPr>
            <a:r>
              <a:rPr lang="en-US" sz="2400" dirty="0">
                <a:cs typeface="Arial" panose="020B0604020202020204" pitchFamily="34" charset="0"/>
              </a:rPr>
              <a:t>Increased student awareness and membership in PES</a:t>
            </a:r>
          </a:p>
          <a:p>
            <a:pPr marL="342900" indent="-342900">
              <a:spcBef>
                <a:spcPts val="675"/>
              </a:spcBef>
              <a:buFont typeface="Arial" panose="020B0604020202020204" pitchFamily="34" charset="0"/>
              <a:buChar char="•"/>
            </a:pPr>
            <a:r>
              <a:rPr lang="en-US" sz="2400" dirty="0">
                <a:cs typeface="Arial" panose="020B0604020202020204" pitchFamily="34" charset="0"/>
              </a:rPr>
              <a:t>Connects students and industry</a:t>
            </a:r>
          </a:p>
          <a:p>
            <a:pPr marL="342900" indent="-342900">
              <a:spcBef>
                <a:spcPts val="675"/>
              </a:spcBef>
              <a:buFont typeface="Arial" panose="020B0604020202020204" pitchFamily="34" charset="0"/>
              <a:buChar char="•"/>
            </a:pPr>
            <a:r>
              <a:rPr lang="en-US" sz="2400" dirty="0">
                <a:cs typeface="Arial" panose="020B0604020202020204" pitchFamily="34" charset="0"/>
              </a:rPr>
              <a:t>Program expanded to Canada, Puerto Rico, India,  &amp; Italy</a:t>
            </a:r>
          </a:p>
        </p:txBody>
      </p:sp>
      <p:pic>
        <p:nvPicPr>
          <p:cNvPr id="7" name="Picture 6" descr="A person smiling for a picture&#10;&#10;Description automatically generated">
            <a:extLst>
              <a:ext uri="{FF2B5EF4-FFF2-40B4-BE49-F238E27FC236}">
                <a16:creationId xmlns:a16="http://schemas.microsoft.com/office/drawing/2014/main" id="{AB186C27-1C9C-8FA6-4DA6-2DAF69928004}"/>
              </a:ext>
            </a:extLst>
          </p:cNvPr>
          <p:cNvPicPr>
            <a:picLocks noChangeAspect="1"/>
          </p:cNvPicPr>
          <p:nvPr/>
        </p:nvPicPr>
        <p:blipFill>
          <a:blip r:embed="rId2"/>
          <a:stretch>
            <a:fillRect/>
          </a:stretch>
        </p:blipFill>
        <p:spPr>
          <a:xfrm>
            <a:off x="8691130" y="1833787"/>
            <a:ext cx="3090672" cy="2500353"/>
          </a:xfrm>
          <a:prstGeom prst="rect">
            <a:avLst/>
          </a:prstGeom>
        </p:spPr>
      </p:pic>
    </p:spTree>
    <p:extLst>
      <p:ext uri="{BB962C8B-B14F-4D97-AF65-F5344CB8AC3E}">
        <p14:creationId xmlns:p14="http://schemas.microsoft.com/office/powerpoint/2010/main" val="15467000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4C3E944-5F87-4B1D-ACBF-1C42B6D3B6C9}"/>
              </a:ext>
            </a:extLst>
          </p:cNvPr>
          <p:cNvSpPr>
            <a:spLocks noGrp="1"/>
          </p:cNvSpPr>
          <p:nvPr>
            <p:ph type="body" sz="quarter" idx="10"/>
          </p:nvPr>
        </p:nvSpPr>
        <p:spPr/>
        <p:txBody>
          <a:bodyPr/>
          <a:lstStyle/>
          <a:p>
            <a:r>
              <a:rPr lang="en-US" dirty="0"/>
              <a:t>PES Scholars Receive</a:t>
            </a:r>
          </a:p>
        </p:txBody>
      </p:sp>
      <p:sp>
        <p:nvSpPr>
          <p:cNvPr id="3" name="Content Placeholder 2"/>
          <p:cNvSpPr>
            <a:spLocks noGrp="1"/>
          </p:cNvSpPr>
          <p:nvPr>
            <p:ph sz="quarter" idx="13"/>
          </p:nvPr>
        </p:nvSpPr>
        <p:spPr>
          <a:xfrm>
            <a:off x="291446" y="1664263"/>
            <a:ext cx="7380777" cy="4793098"/>
          </a:xfrm>
        </p:spPr>
        <p:txBody>
          <a:bodyPr>
            <a:normAutofit/>
          </a:bodyPr>
          <a:lstStyle/>
          <a:p>
            <a:pPr marL="457200" indent="-457200">
              <a:buFont typeface="Arial" panose="020B0604020202020204" pitchFamily="34" charset="0"/>
              <a:buChar char="•"/>
            </a:pPr>
            <a:r>
              <a:rPr lang="en-US" sz="3200" dirty="0"/>
              <a:t>Up to US$7,000 in financial support:</a:t>
            </a:r>
          </a:p>
          <a:p>
            <a:pPr lvl="1"/>
            <a:r>
              <a:rPr lang="en-US" dirty="0"/>
              <a:t>US$2,000 1</a:t>
            </a:r>
            <a:r>
              <a:rPr lang="en-US" baseline="30000" dirty="0"/>
              <a:t>st</a:t>
            </a:r>
            <a:r>
              <a:rPr lang="en-US" dirty="0"/>
              <a:t>/2</a:t>
            </a:r>
            <a:r>
              <a:rPr lang="en-US" baseline="30000" dirty="0"/>
              <a:t>nd</a:t>
            </a:r>
            <a:r>
              <a:rPr lang="en-US" dirty="0"/>
              <a:t>  year - US$3,000 3rd year</a:t>
            </a:r>
          </a:p>
          <a:p>
            <a:pPr marL="457200" indent="-457200">
              <a:buFont typeface="Arial" panose="020B0604020202020204" pitchFamily="34" charset="0"/>
              <a:buChar char="•"/>
            </a:pPr>
            <a:r>
              <a:rPr lang="en-US" sz="3200" dirty="0"/>
              <a:t>Connections and assistance in earning power engineering career experiences</a:t>
            </a:r>
          </a:p>
          <a:p>
            <a:pPr marL="457200" indent="-457200">
              <a:buFont typeface="Arial" panose="020B0604020202020204" pitchFamily="34" charset="0"/>
              <a:buChar char="•"/>
            </a:pPr>
            <a:r>
              <a:rPr lang="en-US" sz="3200" dirty="0"/>
              <a:t>One free year of membership in IEEE &amp; PES – student must pay for additional years if they want scholarship renewed</a:t>
            </a:r>
          </a:p>
          <a:p>
            <a:pPr marL="457200" indent="-457200">
              <a:buFont typeface="Arial" panose="020B0604020202020204" pitchFamily="34" charset="0"/>
              <a:buChar char="•"/>
            </a:pPr>
            <a:r>
              <a:rPr lang="en-US" sz="3200" dirty="0"/>
              <a:t>Access to PES mentors - industry professionals</a:t>
            </a:r>
          </a:p>
        </p:txBody>
      </p:sp>
      <p:sp>
        <p:nvSpPr>
          <p:cNvPr id="5" name="TextBox 4"/>
          <p:cNvSpPr txBox="1"/>
          <p:nvPr/>
        </p:nvSpPr>
        <p:spPr>
          <a:xfrm>
            <a:off x="7938656" y="4972283"/>
            <a:ext cx="3826932" cy="1323439"/>
          </a:xfrm>
          <a:prstGeom prst="rect">
            <a:avLst/>
          </a:prstGeom>
          <a:noFill/>
        </p:spPr>
        <p:txBody>
          <a:bodyPr wrap="square" rtlCol="0">
            <a:spAutoFit/>
          </a:bodyPr>
          <a:lstStyle/>
          <a:p>
            <a:pPr marL="214308" indent="-214308">
              <a:buFont typeface="Arial" panose="020B0604020202020204" pitchFamily="34" charset="0"/>
              <a:buChar char="•"/>
            </a:pPr>
            <a:r>
              <a:rPr lang="en-US" sz="1600" dirty="0"/>
              <a:t>Top Scholar in each Region (1-7) receives an additional $6,000 &amp; up to $1,000 to attend the PES General Meeting or PES Transmission &amp; Distribution Conference &amp; Exposition</a:t>
            </a:r>
          </a:p>
        </p:txBody>
      </p:sp>
      <p:pic>
        <p:nvPicPr>
          <p:cNvPr id="4" name="Picture 3" descr="A person wearing glasses and a red shirt&#10;&#10;Description automatically generated">
            <a:extLst>
              <a:ext uri="{FF2B5EF4-FFF2-40B4-BE49-F238E27FC236}">
                <a16:creationId xmlns:a16="http://schemas.microsoft.com/office/drawing/2014/main" id="{18BD2C23-3312-FFDC-FE63-96927920DBB7}"/>
              </a:ext>
            </a:extLst>
          </p:cNvPr>
          <p:cNvPicPr>
            <a:picLocks noChangeAspect="1"/>
          </p:cNvPicPr>
          <p:nvPr/>
        </p:nvPicPr>
        <p:blipFill>
          <a:blip r:embed="rId3"/>
          <a:stretch>
            <a:fillRect/>
          </a:stretch>
        </p:blipFill>
        <p:spPr>
          <a:xfrm>
            <a:off x="8460393" y="1985115"/>
            <a:ext cx="3090672" cy="2500353"/>
          </a:xfrm>
          <a:prstGeom prst="rect">
            <a:avLst/>
          </a:prstGeom>
        </p:spPr>
      </p:pic>
    </p:spTree>
    <p:extLst>
      <p:ext uri="{BB962C8B-B14F-4D97-AF65-F5344CB8AC3E}">
        <p14:creationId xmlns:p14="http://schemas.microsoft.com/office/powerpoint/2010/main" val="243321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652" y="5396408"/>
            <a:ext cx="4725627" cy="1048197"/>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91F87A70-4FB4-44CD-B3D0-B1A8ED58C14D}"/>
              </a:ext>
            </a:extLst>
          </p:cNvPr>
          <p:cNvPicPr>
            <a:picLocks noChangeAspect="1"/>
          </p:cNvPicPr>
          <p:nvPr/>
        </p:nvPicPr>
        <p:blipFill>
          <a:blip r:embed="rId4"/>
          <a:stretch>
            <a:fillRect/>
          </a:stretch>
        </p:blipFill>
        <p:spPr>
          <a:xfrm>
            <a:off x="7118310" y="5561199"/>
            <a:ext cx="4063038" cy="677172"/>
          </a:xfrm>
          <a:prstGeom prst="rect">
            <a:avLst/>
          </a:prstGeom>
        </p:spPr>
      </p:pic>
      <p:sp>
        <p:nvSpPr>
          <p:cNvPr id="6" name="Text Placeholder 5">
            <a:extLst>
              <a:ext uri="{FF2B5EF4-FFF2-40B4-BE49-F238E27FC236}">
                <a16:creationId xmlns:a16="http://schemas.microsoft.com/office/drawing/2014/main" id="{58982BE5-CC31-4935-9011-D98C7C9C0F92}"/>
              </a:ext>
            </a:extLst>
          </p:cNvPr>
          <p:cNvSpPr>
            <a:spLocks noGrp="1"/>
          </p:cNvSpPr>
          <p:nvPr>
            <p:ph type="body" sz="quarter" idx="10"/>
          </p:nvPr>
        </p:nvSpPr>
        <p:spPr/>
        <p:txBody>
          <a:bodyPr/>
          <a:lstStyle/>
          <a:p>
            <a:r>
              <a:rPr lang="en-US" dirty="0"/>
              <a:t>2023 Highlights </a:t>
            </a:r>
          </a:p>
        </p:txBody>
      </p:sp>
      <p:sp>
        <p:nvSpPr>
          <p:cNvPr id="7" name="TextBox 6">
            <a:extLst>
              <a:ext uri="{FF2B5EF4-FFF2-40B4-BE49-F238E27FC236}">
                <a16:creationId xmlns:a16="http://schemas.microsoft.com/office/drawing/2014/main" id="{AE7F2894-F420-3524-82BA-D8C4915832B4}"/>
              </a:ext>
            </a:extLst>
          </p:cNvPr>
          <p:cNvSpPr txBox="1"/>
          <p:nvPr/>
        </p:nvSpPr>
        <p:spPr>
          <a:xfrm>
            <a:off x="6096000" y="4548733"/>
            <a:ext cx="5151120" cy="458608"/>
          </a:xfrm>
          <a:prstGeom prst="rect">
            <a:avLst/>
          </a:prstGeom>
        </p:spPr>
        <p:txBody>
          <a:bodyPr vert="horz" wrap="square" lIns="91440" tIns="45720" rIns="91440" bIns="45720" rtlCol="0" anchor="b">
            <a:normAutofit/>
          </a:bodyPr>
          <a:lstStyle/>
          <a:p>
            <a:pPr algn="r"/>
            <a:r>
              <a:rPr lang="en-US" b="1" dirty="0">
                <a:latin typeface="+mn-lt"/>
              </a:rPr>
              <a:t>PES Scholars from the Texas A&amp;M University</a:t>
            </a:r>
          </a:p>
        </p:txBody>
      </p:sp>
      <p:pic>
        <p:nvPicPr>
          <p:cNvPr id="5" name="Picture 4" descr="A group of men standing in front of a sign&#10;&#10;Description automatically generated">
            <a:extLst>
              <a:ext uri="{FF2B5EF4-FFF2-40B4-BE49-F238E27FC236}">
                <a16:creationId xmlns:a16="http://schemas.microsoft.com/office/drawing/2014/main" id="{2DDB18D1-9360-911B-5FC4-4BB317589A20}"/>
              </a:ext>
            </a:extLst>
          </p:cNvPr>
          <p:cNvPicPr>
            <a:picLocks noChangeAspect="1"/>
          </p:cNvPicPr>
          <p:nvPr/>
        </p:nvPicPr>
        <p:blipFill>
          <a:blip r:embed="rId5"/>
          <a:stretch>
            <a:fillRect/>
          </a:stretch>
        </p:blipFill>
        <p:spPr>
          <a:xfrm>
            <a:off x="5947890" y="-74714"/>
            <a:ext cx="5930415" cy="4797706"/>
          </a:xfrm>
          <a:prstGeom prst="rect">
            <a:avLst/>
          </a:prstGeom>
        </p:spPr>
      </p:pic>
    </p:spTree>
    <p:extLst>
      <p:ext uri="{BB962C8B-B14F-4D97-AF65-F5344CB8AC3E}">
        <p14:creationId xmlns:p14="http://schemas.microsoft.com/office/powerpoint/2010/main" val="22531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47428C-9ECC-48D3-8F3F-E56B9E0C3612}"/>
              </a:ext>
            </a:extLst>
          </p:cNvPr>
          <p:cNvSpPr>
            <a:spLocks noGrp="1"/>
          </p:cNvSpPr>
          <p:nvPr>
            <p:ph type="body" sz="quarter" idx="10"/>
          </p:nvPr>
        </p:nvSpPr>
        <p:spPr>
          <a:xfrm>
            <a:off x="564822" y="466725"/>
            <a:ext cx="7542213" cy="666750"/>
          </a:xfrm>
        </p:spPr>
        <p:txBody>
          <a:bodyPr/>
          <a:lstStyle/>
          <a:p>
            <a:r>
              <a:rPr lang="en-US" dirty="0"/>
              <a:t>2023/2024 PES Scholars</a:t>
            </a:r>
          </a:p>
        </p:txBody>
      </p:sp>
      <p:sp>
        <p:nvSpPr>
          <p:cNvPr id="2" name="Content Placeholder 1"/>
          <p:cNvSpPr>
            <a:spLocks noGrp="1"/>
          </p:cNvSpPr>
          <p:nvPr>
            <p:ph sz="quarter" idx="13"/>
          </p:nvPr>
        </p:nvSpPr>
        <p:spPr>
          <a:xfrm>
            <a:off x="238672" y="1209230"/>
            <a:ext cx="8196027" cy="4939344"/>
          </a:xfrm>
        </p:spPr>
        <p:txBody>
          <a:bodyPr>
            <a:normAutofit fontScale="92500" lnSpcReduction="10000"/>
          </a:bodyPr>
          <a:lstStyle/>
          <a:p>
            <a:endParaRPr lang="en-US" sz="2400" dirty="0">
              <a:latin typeface="Trebuchet MS" panose="020B0603020202020204" pitchFamily="34" charset="0"/>
            </a:endParaRPr>
          </a:p>
          <a:p>
            <a:r>
              <a:rPr lang="en-US" sz="2400" dirty="0">
                <a:latin typeface="Trebuchet MS" panose="020B0603020202020204" pitchFamily="34" charset="0"/>
              </a:rPr>
              <a:t>Awarded US$239,000 in PES Scholarships to </a:t>
            </a:r>
            <a:r>
              <a:rPr lang="en-US" sz="2400" b="1" dirty="0">
                <a:latin typeface="Trebuchet MS" panose="020B0603020202020204" pitchFamily="34" charset="0"/>
              </a:rPr>
              <a:t>82 students </a:t>
            </a:r>
            <a:br>
              <a:rPr lang="en-US" sz="2400" dirty="0">
                <a:latin typeface="Trebuchet MS" panose="020B0603020202020204" pitchFamily="34" charset="0"/>
              </a:rPr>
            </a:br>
            <a:r>
              <a:rPr lang="en-US" sz="2400" dirty="0">
                <a:latin typeface="Trebuchet MS" panose="020B0603020202020204" pitchFamily="34" charset="0"/>
              </a:rPr>
              <a:t>from </a:t>
            </a:r>
            <a:r>
              <a:rPr lang="en-US" sz="2400" b="1" dirty="0">
                <a:latin typeface="Trebuchet MS" panose="020B0603020202020204" pitchFamily="34" charset="0"/>
              </a:rPr>
              <a:t>58 universities </a:t>
            </a:r>
            <a:r>
              <a:rPr lang="en-US" sz="2400" dirty="0">
                <a:latin typeface="Trebuchet MS" panose="020B0603020202020204" pitchFamily="34" charset="0"/>
              </a:rPr>
              <a:t>across the U.S., Canada &amp; Puerto Rico – </a:t>
            </a:r>
            <a:r>
              <a:rPr lang="en-US" sz="2400" b="1" dirty="0">
                <a:latin typeface="Trebuchet MS" panose="020B0603020202020204" pitchFamily="34" charset="0"/>
              </a:rPr>
              <a:t>32% were female</a:t>
            </a:r>
            <a:r>
              <a:rPr lang="en-US" sz="2400" dirty="0">
                <a:latin typeface="Trebuchet MS" panose="020B0603020202020204" pitchFamily="34" charset="0"/>
              </a:rPr>
              <a:t>.</a:t>
            </a:r>
          </a:p>
          <a:p>
            <a:endParaRPr lang="en-US" sz="2400" dirty="0">
              <a:latin typeface="Trebuchet MS" panose="020B0603020202020204" pitchFamily="34" charset="0"/>
            </a:endParaRPr>
          </a:p>
          <a:p>
            <a:r>
              <a:rPr lang="en-US" sz="2400" dirty="0">
                <a:latin typeface="Trebuchet MS" panose="020B0603020202020204" pitchFamily="34" charset="0"/>
              </a:rPr>
              <a:t>Additional recognitions</a:t>
            </a:r>
          </a:p>
          <a:p>
            <a:pPr lvl="1"/>
            <a:r>
              <a:rPr lang="en-US" sz="1867" dirty="0">
                <a:latin typeface="Trebuchet MS" panose="020B0603020202020204" pitchFamily="34" charset="0"/>
              </a:rPr>
              <a:t>Seven (7) individuals received the IEEE PES John W. </a:t>
            </a:r>
            <a:r>
              <a:rPr lang="en-US" sz="1867" dirty="0" err="1">
                <a:latin typeface="Trebuchet MS" panose="020B0603020202020204" pitchFamily="34" charset="0"/>
              </a:rPr>
              <a:t>Estey</a:t>
            </a:r>
            <a:r>
              <a:rPr lang="en-US" sz="1867" dirty="0">
                <a:latin typeface="Trebuchet MS" panose="020B0603020202020204" pitchFamily="34" charset="0"/>
              </a:rPr>
              <a:t> Outstanding Scholar Award</a:t>
            </a:r>
          </a:p>
          <a:p>
            <a:pPr lvl="1"/>
            <a:r>
              <a:rPr lang="en-US" sz="1867" dirty="0">
                <a:latin typeface="Trebuchet MS" panose="020B0603020202020204" pitchFamily="34" charset="0"/>
              </a:rPr>
              <a:t>Support from the G&amp;W Electric Company enabled 14 students from following schools to be recognized - Ohio Northern University, Iowa State University, South Dakota State University &amp; University of Nebraska </a:t>
            </a:r>
          </a:p>
          <a:p>
            <a:pPr lvl="1"/>
            <a:r>
              <a:rPr lang="en-US" sz="1867" dirty="0">
                <a:latin typeface="Trebuchet MS" panose="020B0603020202020204" pitchFamily="34" charset="0"/>
              </a:rPr>
              <a:t>The Anne-Marie </a:t>
            </a:r>
            <a:r>
              <a:rPr lang="en-US" sz="1867" dirty="0" err="1">
                <a:latin typeface="Trebuchet MS" panose="020B0603020202020204" pitchFamily="34" charset="0"/>
              </a:rPr>
              <a:t>Sahazizian</a:t>
            </a:r>
            <a:r>
              <a:rPr lang="en-US" sz="1867" dirty="0">
                <a:latin typeface="Trebuchet MS" panose="020B0603020202020204" pitchFamily="34" charset="0"/>
              </a:rPr>
              <a:t> Scholarship fund supported 13 students from  Canada &amp; the USA</a:t>
            </a:r>
          </a:p>
          <a:p>
            <a:pPr lvl="1"/>
            <a:r>
              <a:rPr lang="en-US" sz="1867" dirty="0">
                <a:latin typeface="Trebuchet MS" panose="020B0603020202020204" pitchFamily="34" charset="0"/>
              </a:rPr>
              <a:t>IEEE PES G. Ray </a:t>
            </a:r>
            <a:r>
              <a:rPr lang="en-US" sz="1867" dirty="0" err="1">
                <a:latin typeface="Trebuchet MS" panose="020B0603020202020204" pitchFamily="34" charset="0"/>
              </a:rPr>
              <a:t>Ekenstam</a:t>
            </a:r>
            <a:r>
              <a:rPr lang="en-US" sz="1867" dirty="0">
                <a:latin typeface="Trebuchet MS" panose="020B0603020202020204" pitchFamily="34" charset="0"/>
              </a:rPr>
              <a:t> Memorial Scholarship recipient selected from PES Scholars</a:t>
            </a:r>
            <a:br>
              <a:rPr lang="en-US" sz="1867" dirty="0">
                <a:latin typeface="Trebuchet MS" panose="020B0603020202020204" pitchFamily="34" charset="0"/>
              </a:rPr>
            </a:br>
            <a:endParaRPr lang="en-US" sz="1867" dirty="0">
              <a:latin typeface="Trebuchet MS" panose="020B0603020202020204" pitchFamily="34" charset="0"/>
            </a:endParaRPr>
          </a:p>
          <a:p>
            <a:pPr marL="0" lvl="1" indent="0" algn="ctr">
              <a:buNone/>
            </a:pPr>
            <a:r>
              <a:rPr lang="en-US" sz="1867" b="1" i="1" dirty="0">
                <a:latin typeface="Trebuchet MS" panose="020B0603020202020204" pitchFamily="34" charset="0"/>
                <a:hlinkClick r:id="rId4"/>
              </a:rPr>
              <a:t>Link to 2023/2024 PES Scholar Listing</a:t>
            </a:r>
            <a:endParaRPr lang="en-US" sz="1867" b="1" i="1" dirty="0">
              <a:latin typeface="Trebuchet MS" panose="020B0603020202020204" pitchFamily="34" charset="0"/>
            </a:endParaRPr>
          </a:p>
          <a:p>
            <a:pPr marL="0" indent="0">
              <a:spcBef>
                <a:spcPts val="900"/>
              </a:spcBef>
              <a:buSzPct val="80000"/>
              <a:buNone/>
              <a:tabLst>
                <a:tab pos="683402" algn="l"/>
                <a:tab pos="1369184" algn="l"/>
                <a:tab pos="2054967" algn="l"/>
                <a:tab pos="2740750" algn="l"/>
                <a:tab pos="3426533" algn="l"/>
                <a:tab pos="4112316" algn="l"/>
                <a:tab pos="4798099" algn="l"/>
                <a:tab pos="5483882" algn="l"/>
                <a:tab pos="6169664" algn="l"/>
                <a:tab pos="6855447" algn="l"/>
                <a:tab pos="7541230" algn="l"/>
              </a:tabLst>
              <a:defRPr/>
            </a:pPr>
            <a:endParaRPr lang="en-US" sz="2400" dirty="0">
              <a:latin typeface="Trebuchet MS" panose="020B0603020202020204" pitchFamily="34" charset="0"/>
            </a:endParaRPr>
          </a:p>
          <a:p>
            <a:endParaRPr lang="en-US" dirty="0"/>
          </a:p>
        </p:txBody>
      </p:sp>
      <p:pic>
        <p:nvPicPr>
          <p:cNvPr id="5" name="Picture 4">
            <a:extLst>
              <a:ext uri="{FF2B5EF4-FFF2-40B4-BE49-F238E27FC236}">
                <a16:creationId xmlns:a16="http://schemas.microsoft.com/office/drawing/2014/main" id="{2210761F-9270-C135-B5E1-E99658E719E7}"/>
              </a:ext>
            </a:extLst>
          </p:cNvPr>
          <p:cNvPicPr>
            <a:picLocks noChangeAspect="1"/>
          </p:cNvPicPr>
          <p:nvPr/>
        </p:nvPicPr>
        <p:blipFill>
          <a:blip r:embed="rId5"/>
          <a:srcRect/>
          <a:stretch/>
        </p:blipFill>
        <p:spPr>
          <a:xfrm>
            <a:off x="8531378" y="1277001"/>
            <a:ext cx="3660622" cy="4954059"/>
          </a:xfrm>
          <a:prstGeom prst="rect">
            <a:avLst/>
          </a:prstGeom>
        </p:spPr>
      </p:pic>
    </p:spTree>
    <p:extLst>
      <p:ext uri="{BB962C8B-B14F-4D97-AF65-F5344CB8AC3E}">
        <p14:creationId xmlns:p14="http://schemas.microsoft.com/office/powerpoint/2010/main" val="167367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32773B-B4B5-4AF4-879F-792844ACC5B1}"/>
              </a:ext>
            </a:extLst>
          </p:cNvPr>
          <p:cNvSpPr>
            <a:spLocks noGrp="1"/>
          </p:cNvSpPr>
          <p:nvPr>
            <p:ph type="body" sz="quarter" idx="10"/>
          </p:nvPr>
        </p:nvSpPr>
        <p:spPr>
          <a:xfrm>
            <a:off x="744196" y="275008"/>
            <a:ext cx="7542213" cy="666750"/>
          </a:xfrm>
        </p:spPr>
        <p:txBody>
          <a:bodyPr/>
          <a:lstStyle/>
          <a:p>
            <a:r>
              <a:rPr lang="en-US" dirty="0"/>
              <a:t>2023 Scholarship Summary</a:t>
            </a:r>
          </a:p>
        </p:txBody>
      </p:sp>
      <p:sp>
        <p:nvSpPr>
          <p:cNvPr id="7" name="Rectangle 6">
            <a:extLst>
              <a:ext uri="{FF2B5EF4-FFF2-40B4-BE49-F238E27FC236}">
                <a16:creationId xmlns:a16="http://schemas.microsoft.com/office/drawing/2014/main" id="{BFCE06C5-6FB3-4440-8E85-56BC899E2FC5}"/>
              </a:ext>
            </a:extLst>
          </p:cNvPr>
          <p:cNvSpPr/>
          <p:nvPr/>
        </p:nvSpPr>
        <p:spPr>
          <a:xfrm>
            <a:off x="8380413" y="4939469"/>
            <a:ext cx="1002869" cy="9998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A8BF6A9-D177-4B12-9957-FB2A5950EBFA}"/>
              </a:ext>
            </a:extLst>
          </p:cNvPr>
          <p:cNvSpPr/>
          <p:nvPr/>
        </p:nvSpPr>
        <p:spPr>
          <a:xfrm>
            <a:off x="9815964" y="5897937"/>
            <a:ext cx="1325127" cy="436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map of the united states&#10;&#10;Description automatically generated">
            <a:extLst>
              <a:ext uri="{FF2B5EF4-FFF2-40B4-BE49-F238E27FC236}">
                <a16:creationId xmlns:a16="http://schemas.microsoft.com/office/drawing/2014/main" id="{31A11FDA-B99E-F16F-FD0B-DB09DE263E6D}"/>
              </a:ext>
            </a:extLst>
          </p:cNvPr>
          <p:cNvPicPr>
            <a:picLocks noChangeAspect="1"/>
          </p:cNvPicPr>
          <p:nvPr/>
        </p:nvPicPr>
        <p:blipFill>
          <a:blip r:embed="rId2"/>
          <a:stretch>
            <a:fillRect/>
          </a:stretch>
        </p:blipFill>
        <p:spPr>
          <a:xfrm>
            <a:off x="1167413" y="1407494"/>
            <a:ext cx="9857173" cy="5041974"/>
          </a:xfrm>
          <a:prstGeom prst="rect">
            <a:avLst/>
          </a:prstGeom>
        </p:spPr>
      </p:pic>
    </p:spTree>
    <p:extLst>
      <p:ext uri="{BB962C8B-B14F-4D97-AF65-F5344CB8AC3E}">
        <p14:creationId xmlns:p14="http://schemas.microsoft.com/office/powerpoint/2010/main" val="2028581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8F80518-2CF1-4B30-AE44-C014B3C28C81}"/>
              </a:ext>
            </a:extLst>
          </p:cNvPr>
          <p:cNvSpPr>
            <a:spLocks noGrp="1"/>
          </p:cNvSpPr>
          <p:nvPr>
            <p:ph type="body" sz="quarter" idx="10"/>
          </p:nvPr>
        </p:nvSpPr>
        <p:spPr>
          <a:xfrm>
            <a:off x="453639" y="358404"/>
            <a:ext cx="7542213" cy="666750"/>
          </a:xfrm>
        </p:spPr>
        <p:txBody>
          <a:bodyPr/>
          <a:lstStyle/>
          <a:p>
            <a:r>
              <a:rPr lang="en-US" dirty="0"/>
              <a:t>PES &amp; Female Scholars by Year</a:t>
            </a:r>
          </a:p>
        </p:txBody>
      </p:sp>
      <p:sp>
        <p:nvSpPr>
          <p:cNvPr id="8" name="Text Placeholder 7">
            <a:extLst>
              <a:ext uri="{FF2B5EF4-FFF2-40B4-BE49-F238E27FC236}">
                <a16:creationId xmlns:a16="http://schemas.microsoft.com/office/drawing/2014/main" id="{8A5CBF44-D183-4392-B013-238B0668CC77}"/>
              </a:ext>
            </a:extLst>
          </p:cNvPr>
          <p:cNvSpPr>
            <a:spLocks noGrp="1"/>
          </p:cNvSpPr>
          <p:nvPr>
            <p:ph type="body" sz="quarter" idx="11"/>
          </p:nvPr>
        </p:nvSpPr>
        <p:spPr>
          <a:xfrm>
            <a:off x="453639" y="1099183"/>
            <a:ext cx="8066518" cy="1099859"/>
          </a:xfrm>
        </p:spPr>
        <p:txBody>
          <a:bodyPr/>
          <a:lstStyle/>
          <a:p>
            <a:pPr marL="342900" indent="-342900">
              <a:buFont typeface="Arial" panose="020B0604020202020204" pitchFamily="34" charset="0"/>
              <a:buChar char="•"/>
            </a:pPr>
            <a:r>
              <a:rPr lang="en-US" sz="2400" dirty="0"/>
              <a:t>The number of new scholars is dependent on new (or annual) funding being provided to the program.</a:t>
            </a:r>
          </a:p>
          <a:p>
            <a:pPr marL="342900" indent="-342900">
              <a:buFont typeface="Arial" panose="020B0604020202020204" pitchFamily="34" charset="0"/>
              <a:buChar char="•"/>
            </a:pPr>
            <a:r>
              <a:rPr lang="en-US" sz="2400" dirty="0"/>
              <a:t>32% of the top scholars selected have been female</a:t>
            </a:r>
          </a:p>
          <a:p>
            <a:endParaRPr lang="en-US" sz="2400" dirty="0"/>
          </a:p>
          <a:p>
            <a:endParaRPr lang="en-US" dirty="0"/>
          </a:p>
        </p:txBody>
      </p:sp>
      <p:graphicFrame>
        <p:nvGraphicFramePr>
          <p:cNvPr id="3" name="Chart 2">
            <a:extLst>
              <a:ext uri="{FF2B5EF4-FFF2-40B4-BE49-F238E27FC236}">
                <a16:creationId xmlns:a16="http://schemas.microsoft.com/office/drawing/2014/main" id="{C5580060-E349-0582-6D68-52B232020FA1}"/>
              </a:ext>
            </a:extLst>
          </p:cNvPr>
          <p:cNvGraphicFramePr>
            <a:graphicFrameLocks/>
          </p:cNvGraphicFramePr>
          <p:nvPr>
            <p:extLst>
              <p:ext uri="{D42A27DB-BD31-4B8C-83A1-F6EECF244321}">
                <p14:modId xmlns:p14="http://schemas.microsoft.com/office/powerpoint/2010/main" val="3389136363"/>
              </p:ext>
            </p:extLst>
          </p:nvPr>
        </p:nvGraphicFramePr>
        <p:xfrm>
          <a:off x="612128" y="2407920"/>
          <a:ext cx="8745232" cy="4589341"/>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descr="A person smiling with glasses&#10;&#10;Description automatically generated">
            <a:extLst>
              <a:ext uri="{FF2B5EF4-FFF2-40B4-BE49-F238E27FC236}">
                <a16:creationId xmlns:a16="http://schemas.microsoft.com/office/drawing/2014/main" id="{BA4E55EA-B374-48C1-2FA4-B1FE0609F33C}"/>
              </a:ext>
            </a:extLst>
          </p:cNvPr>
          <p:cNvPicPr>
            <a:picLocks noChangeAspect="1"/>
          </p:cNvPicPr>
          <p:nvPr/>
        </p:nvPicPr>
        <p:blipFill>
          <a:blip r:embed="rId3"/>
          <a:stretch>
            <a:fillRect/>
          </a:stretch>
        </p:blipFill>
        <p:spPr>
          <a:xfrm>
            <a:off x="8928794" y="3808414"/>
            <a:ext cx="3263206" cy="2500353"/>
          </a:xfrm>
          <a:prstGeom prst="rect">
            <a:avLst/>
          </a:prstGeom>
        </p:spPr>
      </p:pic>
      <p:pic>
        <p:nvPicPr>
          <p:cNvPr id="11" name="Picture 10" descr="A person smiling for a picture&#10;&#10;Description automatically generated">
            <a:extLst>
              <a:ext uri="{FF2B5EF4-FFF2-40B4-BE49-F238E27FC236}">
                <a16:creationId xmlns:a16="http://schemas.microsoft.com/office/drawing/2014/main" id="{ABBF00CA-B293-341A-DD8F-063B7E866611}"/>
              </a:ext>
            </a:extLst>
          </p:cNvPr>
          <p:cNvPicPr>
            <a:picLocks noChangeAspect="1"/>
          </p:cNvPicPr>
          <p:nvPr/>
        </p:nvPicPr>
        <p:blipFill>
          <a:blip r:embed="rId4"/>
          <a:stretch>
            <a:fillRect/>
          </a:stretch>
        </p:blipFill>
        <p:spPr>
          <a:xfrm>
            <a:off x="9015061" y="1099183"/>
            <a:ext cx="3090672" cy="2500353"/>
          </a:xfrm>
          <a:prstGeom prst="rect">
            <a:avLst/>
          </a:prstGeom>
        </p:spPr>
      </p:pic>
    </p:spTree>
    <p:extLst>
      <p:ext uri="{BB962C8B-B14F-4D97-AF65-F5344CB8AC3E}">
        <p14:creationId xmlns:p14="http://schemas.microsoft.com/office/powerpoint/2010/main" val="351402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3508708-A972-4188-921F-F5616BCCD380}"/>
              </a:ext>
            </a:extLst>
          </p:cNvPr>
          <p:cNvSpPr>
            <a:spLocks noGrp="1"/>
          </p:cNvSpPr>
          <p:nvPr>
            <p:ph type="body" sz="quarter" idx="10"/>
          </p:nvPr>
        </p:nvSpPr>
        <p:spPr>
          <a:xfrm>
            <a:off x="353627" y="503158"/>
            <a:ext cx="7542213" cy="666750"/>
          </a:xfrm>
        </p:spPr>
        <p:txBody>
          <a:bodyPr/>
          <a:lstStyle/>
          <a:p>
            <a:r>
              <a:rPr lang="en-US" dirty="0"/>
              <a:t>PES Scholar Distribution - Schools</a:t>
            </a:r>
          </a:p>
        </p:txBody>
      </p:sp>
      <p:sp>
        <p:nvSpPr>
          <p:cNvPr id="10" name="Rectangle 9"/>
          <p:cNvSpPr/>
          <p:nvPr/>
        </p:nvSpPr>
        <p:spPr>
          <a:xfrm>
            <a:off x="3251662" y="1383308"/>
            <a:ext cx="3897248" cy="58477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a:ln/>
                <a:solidFill>
                  <a:schemeClr val="accent3"/>
                </a:solidFill>
              </a:rPr>
              <a:t>All Time</a:t>
            </a:r>
          </a:p>
        </p:txBody>
      </p:sp>
      <p:sp>
        <p:nvSpPr>
          <p:cNvPr id="13" name="TextBox 12"/>
          <p:cNvSpPr txBox="1"/>
          <p:nvPr/>
        </p:nvSpPr>
        <p:spPr>
          <a:xfrm>
            <a:off x="3692944" y="2181483"/>
            <a:ext cx="4460456"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a:t>67 - Drexel University</a:t>
            </a:r>
          </a:p>
          <a:p>
            <a:pPr marL="285750" indent="-285750">
              <a:buFont typeface="Arial" panose="020B0604020202020204" pitchFamily="34" charset="0"/>
              <a:buChar char="•"/>
            </a:pPr>
            <a:r>
              <a:rPr lang="en-US" sz="1600" dirty="0"/>
              <a:t>64 - Arizona State University</a:t>
            </a:r>
          </a:p>
          <a:p>
            <a:pPr marL="285750" indent="-285750">
              <a:buFont typeface="Arial" panose="020B0604020202020204" pitchFamily="34" charset="0"/>
              <a:buChar char="•"/>
            </a:pPr>
            <a:r>
              <a:rPr lang="en-US" sz="1600" dirty="0"/>
              <a:t>61 - South Dakota State University</a:t>
            </a:r>
          </a:p>
          <a:p>
            <a:pPr marL="285750" indent="-285750">
              <a:buFont typeface="Arial" panose="020B0604020202020204" pitchFamily="34" charset="0"/>
              <a:buChar char="•"/>
            </a:pPr>
            <a:r>
              <a:rPr lang="en-US" sz="1600" dirty="0"/>
              <a:t>57 - University of Illinois at Urbana-Champaign</a:t>
            </a:r>
          </a:p>
          <a:p>
            <a:pPr marL="285750" indent="-285750">
              <a:buFont typeface="Arial" panose="020B0604020202020204" pitchFamily="34" charset="0"/>
              <a:buChar char="•"/>
            </a:pPr>
            <a:r>
              <a:rPr lang="en-US" sz="1600" dirty="0"/>
              <a:t>51 - Washington State University</a:t>
            </a:r>
          </a:p>
          <a:p>
            <a:pPr marL="285750" indent="-285750">
              <a:buFont typeface="Arial" panose="020B0604020202020204" pitchFamily="34" charset="0"/>
              <a:buChar char="•"/>
            </a:pPr>
            <a:r>
              <a:rPr lang="en-US" sz="1600" dirty="0"/>
              <a:t>44 - Worcester Polytechnic Institute</a:t>
            </a:r>
          </a:p>
          <a:p>
            <a:pPr marL="285750" indent="-285750">
              <a:buFont typeface="Arial" panose="020B0604020202020204" pitchFamily="34" charset="0"/>
              <a:buChar char="•"/>
            </a:pPr>
            <a:r>
              <a:rPr lang="en-US" sz="1600" dirty="0"/>
              <a:t>42 - North Carolina State University</a:t>
            </a:r>
          </a:p>
          <a:p>
            <a:pPr marL="285750" indent="-285750">
              <a:buFont typeface="Arial" panose="020B0604020202020204" pitchFamily="34" charset="0"/>
              <a:buChar char="•"/>
            </a:pPr>
            <a:r>
              <a:rPr lang="en-US" sz="1600" dirty="0"/>
              <a:t>42 – University of Pittsburgh</a:t>
            </a:r>
          </a:p>
          <a:p>
            <a:pPr marL="285750" indent="-285750">
              <a:buFont typeface="Arial" panose="020B0604020202020204" pitchFamily="34" charset="0"/>
              <a:buChar char="•"/>
            </a:pPr>
            <a:r>
              <a:rPr lang="en-US" sz="1600" dirty="0"/>
              <a:t>40 - State University of New York at Buffalo</a:t>
            </a:r>
          </a:p>
          <a:p>
            <a:pPr marL="285750" indent="-285750">
              <a:buFont typeface="Arial" panose="020B0604020202020204" pitchFamily="34" charset="0"/>
              <a:buChar char="•"/>
            </a:pPr>
            <a:r>
              <a:rPr lang="en-US" sz="1600" dirty="0"/>
              <a:t>40 – Texas A&amp;M University</a:t>
            </a:r>
          </a:p>
          <a:p>
            <a:pPr marL="285750" indent="-285750">
              <a:buFont typeface="Arial" panose="020B0604020202020204" pitchFamily="34" charset="0"/>
              <a:buChar char="•"/>
            </a:pPr>
            <a:r>
              <a:rPr lang="en-US" sz="1600" dirty="0"/>
              <a:t>36 - University of Washington</a:t>
            </a:r>
          </a:p>
        </p:txBody>
      </p:sp>
      <p:pic>
        <p:nvPicPr>
          <p:cNvPr id="7" name="Picture 6" descr="Text&#10;&#10;Description automatically generated">
            <a:extLst>
              <a:ext uri="{FF2B5EF4-FFF2-40B4-BE49-F238E27FC236}">
                <a16:creationId xmlns:a16="http://schemas.microsoft.com/office/drawing/2014/main" id="{4D56EA34-4822-FB3B-CE58-ACDD1DB95134}"/>
              </a:ext>
            </a:extLst>
          </p:cNvPr>
          <p:cNvPicPr>
            <a:picLocks noChangeAspect="1"/>
          </p:cNvPicPr>
          <p:nvPr/>
        </p:nvPicPr>
        <p:blipFill>
          <a:blip r:embed="rId3"/>
          <a:stretch>
            <a:fillRect/>
          </a:stretch>
        </p:blipFill>
        <p:spPr>
          <a:xfrm>
            <a:off x="8489368" y="2544043"/>
            <a:ext cx="2543313" cy="750277"/>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C0351BA8-F0B5-98A9-7A91-77F804F932F6}"/>
              </a:ext>
            </a:extLst>
          </p:cNvPr>
          <p:cNvPicPr>
            <a:picLocks noChangeAspect="1"/>
          </p:cNvPicPr>
          <p:nvPr/>
        </p:nvPicPr>
        <p:blipFill rotWithShape="1">
          <a:blip r:embed="rId4"/>
          <a:srcRect r="66870" b="37255"/>
          <a:stretch/>
        </p:blipFill>
        <p:spPr>
          <a:xfrm>
            <a:off x="8673669" y="3283691"/>
            <a:ext cx="2379416" cy="914862"/>
          </a:xfrm>
          <a:prstGeom prst="rect">
            <a:avLst/>
          </a:prstGeom>
        </p:spPr>
      </p:pic>
      <p:pic>
        <p:nvPicPr>
          <p:cNvPr id="11" name="Picture 10">
            <a:extLst>
              <a:ext uri="{FF2B5EF4-FFF2-40B4-BE49-F238E27FC236}">
                <a16:creationId xmlns:a16="http://schemas.microsoft.com/office/drawing/2014/main" id="{98B21013-822A-3635-78A8-37D9B25354EA}"/>
              </a:ext>
            </a:extLst>
          </p:cNvPr>
          <p:cNvPicPr>
            <a:picLocks noChangeAspect="1"/>
          </p:cNvPicPr>
          <p:nvPr/>
        </p:nvPicPr>
        <p:blipFill>
          <a:blip r:embed="rId5"/>
          <a:stretch>
            <a:fillRect/>
          </a:stretch>
        </p:blipFill>
        <p:spPr>
          <a:xfrm>
            <a:off x="8394484" y="4364443"/>
            <a:ext cx="2965928" cy="394405"/>
          </a:xfrm>
          <a:prstGeom prst="rect">
            <a:avLst/>
          </a:prstGeom>
        </p:spPr>
      </p:pic>
      <p:pic>
        <p:nvPicPr>
          <p:cNvPr id="16" name="Picture 15">
            <a:extLst>
              <a:ext uri="{FF2B5EF4-FFF2-40B4-BE49-F238E27FC236}">
                <a16:creationId xmlns:a16="http://schemas.microsoft.com/office/drawing/2014/main" id="{9840D59B-49FD-A018-864F-28A8AA8FF489}"/>
              </a:ext>
            </a:extLst>
          </p:cNvPr>
          <p:cNvPicPr>
            <a:picLocks noChangeAspect="1"/>
          </p:cNvPicPr>
          <p:nvPr/>
        </p:nvPicPr>
        <p:blipFill>
          <a:blip r:embed="rId6"/>
          <a:stretch>
            <a:fillRect/>
          </a:stretch>
        </p:blipFill>
        <p:spPr>
          <a:xfrm>
            <a:off x="8227855" y="2066611"/>
            <a:ext cx="3063250" cy="229744"/>
          </a:xfrm>
          <a:prstGeom prst="rect">
            <a:avLst/>
          </a:prstGeom>
        </p:spPr>
      </p:pic>
      <p:sp>
        <p:nvSpPr>
          <p:cNvPr id="17" name="Rectangle 16">
            <a:extLst>
              <a:ext uri="{FF2B5EF4-FFF2-40B4-BE49-F238E27FC236}">
                <a16:creationId xmlns:a16="http://schemas.microsoft.com/office/drawing/2014/main" id="{CFB5FDEF-5267-DB67-B71D-105EBF8B43FF}"/>
              </a:ext>
            </a:extLst>
          </p:cNvPr>
          <p:cNvSpPr/>
          <p:nvPr/>
        </p:nvSpPr>
        <p:spPr>
          <a:xfrm>
            <a:off x="7685824" y="1383308"/>
            <a:ext cx="3897248" cy="58477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a:ln/>
                <a:solidFill>
                  <a:schemeClr val="accent3"/>
                </a:solidFill>
              </a:rPr>
              <a:t>Recipient every Year</a:t>
            </a:r>
          </a:p>
        </p:txBody>
      </p:sp>
      <p:sp>
        <p:nvSpPr>
          <p:cNvPr id="20" name="TextBox 19">
            <a:extLst>
              <a:ext uri="{FF2B5EF4-FFF2-40B4-BE49-F238E27FC236}">
                <a16:creationId xmlns:a16="http://schemas.microsoft.com/office/drawing/2014/main" id="{836A6490-867A-D7FC-2E81-F5B07300D058}"/>
              </a:ext>
            </a:extLst>
          </p:cNvPr>
          <p:cNvSpPr txBox="1"/>
          <p:nvPr/>
        </p:nvSpPr>
        <p:spPr>
          <a:xfrm>
            <a:off x="228600" y="2181483"/>
            <a:ext cx="3223260" cy="3556377"/>
          </a:xfrm>
          <a:prstGeom prst="rect">
            <a:avLst/>
          </a:prstGeom>
        </p:spPr>
        <p:txBody>
          <a:bodyPr vert="horz" wrap="square" lIns="91440" tIns="45720" rIns="91440" bIns="45720" rtlCol="0" anchor="b">
            <a:normAutofit/>
          </a:bodyPr>
          <a:lstStyle/>
          <a:p>
            <a:pPr algn="r"/>
            <a:endParaRPr lang="en-US" b="1" dirty="0">
              <a:latin typeface="+mn-lt"/>
            </a:endParaRPr>
          </a:p>
        </p:txBody>
      </p:sp>
      <p:sp>
        <p:nvSpPr>
          <p:cNvPr id="21" name="TextBox 20">
            <a:extLst>
              <a:ext uri="{FF2B5EF4-FFF2-40B4-BE49-F238E27FC236}">
                <a16:creationId xmlns:a16="http://schemas.microsoft.com/office/drawing/2014/main" id="{C03F1C0C-1CDF-0718-6661-5CE2062BAED6}"/>
              </a:ext>
            </a:extLst>
          </p:cNvPr>
          <p:cNvSpPr txBox="1"/>
          <p:nvPr/>
        </p:nvSpPr>
        <p:spPr>
          <a:xfrm>
            <a:off x="353627" y="1869227"/>
            <a:ext cx="3070860" cy="2946613"/>
          </a:xfrm>
          <a:prstGeom prst="rect">
            <a:avLst/>
          </a:prstGeom>
        </p:spPr>
        <p:txBody>
          <a:bodyPr vert="horz" wrap="square" lIns="91440" tIns="45720" rIns="91440" bIns="45720" rtlCol="0" anchor="b">
            <a:normAutofit/>
          </a:bodyPr>
          <a:lstStyle/>
          <a:p>
            <a:pPr marL="285750" indent="-285750">
              <a:buFont typeface="Arial" panose="020B0604020202020204" pitchFamily="34" charset="0"/>
              <a:buChar char="•"/>
            </a:pPr>
            <a:r>
              <a:rPr lang="en-US" dirty="0"/>
              <a:t>219 schools in Canada, Puerto Rico &amp; USA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85% of the schools have recipients for multiple years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Region 6 (Western USA) has had scholars at the most schools 39</a:t>
            </a:r>
          </a:p>
          <a:p>
            <a:pPr marL="285750" indent="-285750">
              <a:buFont typeface="Arial" panose="020B0604020202020204" pitchFamily="34" charset="0"/>
              <a:buChar char="•"/>
            </a:pPr>
            <a:endParaRPr lang="en-US" dirty="0"/>
          </a:p>
          <a:p>
            <a:pPr algn="r"/>
            <a:endParaRPr lang="en-US" b="1" dirty="0">
              <a:latin typeface="+mn-lt"/>
            </a:endParaRPr>
          </a:p>
        </p:txBody>
      </p:sp>
    </p:spTree>
    <p:extLst>
      <p:ext uri="{BB962C8B-B14F-4D97-AF65-F5344CB8AC3E}">
        <p14:creationId xmlns:p14="http://schemas.microsoft.com/office/powerpoint/2010/main" val="315498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IEEE PES">
      <a:dk1>
        <a:srgbClr val="000000"/>
      </a:dk1>
      <a:lt1>
        <a:srgbClr val="FFFFFF"/>
      </a:lt1>
      <a:dk2>
        <a:srgbClr val="006341"/>
      </a:dk2>
      <a:lt2>
        <a:srgbClr val="78BE20"/>
      </a:lt2>
      <a:accent1>
        <a:srgbClr val="00833C"/>
      </a:accent1>
      <a:accent2>
        <a:srgbClr val="658D1B"/>
      </a:accent2>
      <a:accent3>
        <a:srgbClr val="00619B"/>
      </a:accent3>
      <a:accent4>
        <a:srgbClr val="FFD1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r">
          <a:defRPr b="1" dirty="0">
            <a:latin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6916</TotalTime>
  <Words>1057</Words>
  <Application>Microsoft Office PowerPoint</Application>
  <PresentationFormat>Widescreen</PresentationFormat>
  <Paragraphs>147</Paragraphs>
  <Slides>19</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Calibri</vt:lpstr>
      <vt:lpstr>Google Sans</vt:lpstr>
      <vt:lpstr>Open Sans</vt:lpstr>
      <vt:lpstr>Times New Roman</vt:lpstr>
      <vt:lpstr>Trebuchet MS</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McNally</dc:creator>
  <cp:lastModifiedBy>Matthew D Tees</cp:lastModifiedBy>
  <cp:revision>126</cp:revision>
  <dcterms:created xsi:type="dcterms:W3CDTF">2021-11-01T16:40:17Z</dcterms:created>
  <dcterms:modified xsi:type="dcterms:W3CDTF">2024-02-12T20:54:54Z</dcterms:modified>
</cp:coreProperties>
</file>